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8"/>
  </p:notesMasterIdLst>
  <p:sldIdLst>
    <p:sldId id="256" r:id="rId2"/>
    <p:sldId id="281" r:id="rId3"/>
    <p:sldId id="257" r:id="rId4"/>
    <p:sldId id="392" r:id="rId5"/>
    <p:sldId id="393" r:id="rId6"/>
    <p:sldId id="394" r:id="rId7"/>
    <p:sldId id="395" r:id="rId8"/>
    <p:sldId id="396" r:id="rId9"/>
    <p:sldId id="397" r:id="rId10"/>
    <p:sldId id="398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414" r:id="rId25"/>
    <p:sldId id="415" r:id="rId26"/>
    <p:sldId id="416" r:id="rId27"/>
    <p:sldId id="399" r:id="rId28"/>
    <p:sldId id="261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1" r:id="rId40"/>
    <p:sldId id="332" r:id="rId41"/>
    <p:sldId id="333" r:id="rId42"/>
    <p:sldId id="334" r:id="rId43"/>
    <p:sldId id="335" r:id="rId44"/>
    <p:sldId id="417" r:id="rId45"/>
    <p:sldId id="418" r:id="rId46"/>
    <p:sldId id="419" r:id="rId47"/>
    <p:sldId id="400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428" r:id="rId56"/>
    <p:sldId id="429" r:id="rId57"/>
    <p:sldId id="430" r:id="rId58"/>
    <p:sldId id="431" r:id="rId59"/>
    <p:sldId id="432" r:id="rId60"/>
    <p:sldId id="433" r:id="rId61"/>
    <p:sldId id="434" r:id="rId62"/>
    <p:sldId id="435" r:id="rId63"/>
    <p:sldId id="436" r:id="rId64"/>
    <p:sldId id="438" r:id="rId65"/>
    <p:sldId id="439" r:id="rId66"/>
    <p:sldId id="440" r:id="rId67"/>
    <p:sldId id="441" r:id="rId68"/>
    <p:sldId id="442" r:id="rId69"/>
    <p:sldId id="389" r:id="rId70"/>
    <p:sldId id="443" r:id="rId71"/>
    <p:sldId id="444" r:id="rId72"/>
    <p:sldId id="391" r:id="rId73"/>
    <p:sldId id="446" r:id="rId74"/>
    <p:sldId id="390" r:id="rId75"/>
    <p:sldId id="445" r:id="rId76"/>
    <p:sldId id="266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15"/>
    <p:restoredTop sz="96484"/>
  </p:normalViewPr>
  <p:slideViewPr>
    <p:cSldViewPr snapToGrid="0" snapToObjects="1">
      <p:cViewPr varScale="1">
        <p:scale>
          <a:sx n="134" d="100"/>
          <a:sy n="134" d="100"/>
        </p:scale>
        <p:origin x="56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FB3F-13DB-504F-9137-363EC150ED7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2F93C-4798-C840-90C6-CEF74E015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2F93C-4798-C840-90C6-CEF74E0153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2F93C-4798-C840-90C6-CEF74E0153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0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most panelists have a homogenous news diet, but there is some heterogeneity: because of the way in which the ideology scores are calculated, scores that seem small in magnitude are still signaling meaningful diversity in the information accessed by panelists.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2F93C-4798-C840-90C6-CEF74E0153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1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most panelists have a homogenous news diet, but there is some heterogeneity: because of the way in which the ideology scores are calculated, scores that seem small in magnitude are still signaling meaningful diversity in the information accessed by panelists.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2F93C-4798-C840-90C6-CEF74E0153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21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Perceived echo chambers: Roughly estimate the ideological bias of the news on Twitter/X in the past week for their own timeline, for a typical Democrat’s timeline, for a typical Republican’s timeline, and overall on Twitter/X. a 100-point feeling thermometer</a:t>
            </a:r>
          </a:p>
          <a:p>
            <a:endParaRPr lang="en-US" dirty="0"/>
          </a:p>
          <a:p>
            <a:r>
              <a:rPr lang="en-US" dirty="0"/>
              <a:t>Media satisfaction: whether they were satisfied with the news information they saw on Twitter/X in the last week. 5-point Likert scales (“extremely unsatisfied” to “extremely satisfied”).</a:t>
            </a:r>
          </a:p>
          <a:p>
            <a:endParaRPr lang="en-US" dirty="0"/>
          </a:p>
          <a:p>
            <a:r>
              <a:rPr lang="en-US" dirty="0"/>
              <a:t>Perceived news credibility and media trust: estimate the credibility of the news information they see on Twitter/X (from “extremely low credibility” to “extremely high credibility”) and their trust of that information (from “extremely distrust” to “extremely trust”), both measured on 5-point Likert scales.</a:t>
            </a:r>
          </a:p>
          <a:p>
            <a:endParaRPr lang="en-US" dirty="0"/>
          </a:p>
          <a:p>
            <a:r>
              <a:rPr lang="en-US" dirty="0"/>
              <a:t>Perception of the platform: whether Twitter/X is generally neutral, or whether it instead tends to support liberals or conservatives, answered on a 5-point Likert scale (”primarily supports liberals’ posts” to ”primarily supports conservatives’ posts”).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2F93C-4798-C840-90C6-CEF74E01534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3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D48A-8472-AE92-C53E-018A17F6C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0F234-3698-709C-0D5F-011C43C94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B4C0B-3C9E-6D3B-F289-02684E721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BAAC-3AB4-3024-E7E9-5A1C09EB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BBF74-C690-8E4D-36EA-0A82A1C8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4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B29B-C78B-0629-A987-A55238EC2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AF972-A5E6-DC43-4655-F6E9E5638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CB7EE-6C50-64B6-72AB-0D0C0AE8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EE57C-942A-F788-DD47-04E92172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8926B-8344-4489-E1B7-D240A659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9D498-60BD-14E5-3078-524663395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3FDA0-A993-0414-EF6A-A7F358982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F987B-EB60-9BB6-B3F1-D2C729D0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93B2-B5FE-79A1-14E6-190F43D9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F024-BB21-C396-6D28-70D2AFAA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7F89-EE62-8DCA-5861-0EE0120A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D321-6CD9-745B-A7C5-C63B31E4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AEC30-2F2F-F475-279F-3EDA8183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1CF77-CCC6-36AB-8577-D66ED465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2A54A-901F-A159-B48E-0965C677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1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913DB-22D2-AD3C-F850-0C672AFD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8C474-805F-BDA5-DFC8-A4928D0B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4B83D-A7C8-08CC-5393-FF887695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635C3-6962-8A9F-F273-03E18E7EE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43870-E5D5-A4A3-BD31-DEA975160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9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BBB5-16B5-349C-96ED-2BE423DBD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A9F0B-945D-787F-CF11-8DA1F10DB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17FAE-9B7C-2114-8A50-FC5D9884A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9DBA-BD9D-2ECB-0856-C1A490C0D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D7F32-B048-14D8-CB41-238C410B8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E16DE-FD9E-99EC-F9D1-463CE3B62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6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D625-6F54-DC54-3E4D-15D7CC66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06C49-F707-6B00-6026-886D37FD5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85A37-54C3-98F6-ECA8-05D51B0D9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347830-6B2E-B437-0C2C-3768EE1E0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D97844-74BD-C432-3E1E-F49422D27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00E69-564C-2FB6-30AC-54AC41178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17BF92-9F23-412B-8786-881E40C6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DC0DBE-3EEB-E8E4-F5A6-EDD7D4E9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A1A4-FC9A-CA4C-DFF7-D0347C40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42919-DC87-9678-289D-B18596D9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F538C-7DB6-FA27-8CFB-8865EF10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D0C18-C702-0914-D409-320E41B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4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F2EDCF-3358-8600-9E1E-6C900C55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E00A8-C641-F181-39FC-CA4825B4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58444-BB1C-A51F-D0AB-9D962BC2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7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3CCC5-23BB-B443-4B40-FCE9FE9E1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DCD2E-1970-9049-6B17-47BFE1A6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03648-86EC-C561-6128-8E503B807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AB3EA-511B-1164-FF08-A11BC618C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FEBC8-B08E-CB95-5EBA-B0F6ADF6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16FB6-65D2-CCD0-EA34-84D1A93D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99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9E44F-427D-FF82-7210-1AF2BFF3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3D8C9-1B0B-CF7E-6DBF-AC1FFE4B15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D7880-8017-D37E-F857-95574F967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52121-5688-EF95-8B85-3B6D2B24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34905-4FF2-9981-60D9-5C36802C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FE73-137E-5B7F-40E4-355691EE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4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EC41B-0EA5-8546-A6F2-08E68794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8FC3-8560-23F5-8F93-E356E61A6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B8513-AFBF-548E-051A-48970F899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BB2FD-3C29-D25B-E7E2-A3CFBD76C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6CD4C-C995-3EBF-5AEA-68C73759B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9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77/1461444823119686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0/1062726X.2023.218037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3687046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1685/jqd.2024.icwsm.5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7 - Looking Ahead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UMN CSS Workshop 2025</a:t>
            </a:r>
          </a:p>
          <a:p>
            <a:r>
              <a:rPr lang="en-US" dirty="0"/>
              <a:t>Instructor: Alvin Zhou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99B1-EDB5-5E08-BCEB-FBE8C0E1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67FFF-7364-1787-FACB-6BA3D2AE2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Zhou, A., Yang, T., &amp; González-</a:t>
            </a:r>
            <a:r>
              <a:rPr lang="en-US" dirty="0" err="1"/>
              <a:t>Bailón</a:t>
            </a:r>
            <a:r>
              <a:rPr lang="en-US" dirty="0"/>
              <a:t>, S. (2025). The puzzle of misinformation: Exposure to unreliable content in the United States is higher among the better informed. </a:t>
            </a:r>
            <a:r>
              <a:rPr lang="en-US" i="1" dirty="0"/>
              <a:t>New Media &amp; Society</a:t>
            </a:r>
            <a:r>
              <a:rPr lang="en-US" dirty="0"/>
              <a:t>, </a:t>
            </a:r>
            <a:r>
              <a:rPr lang="en-US" i="1" dirty="0"/>
              <a:t>27</a:t>
            </a:r>
            <a:r>
              <a:rPr lang="en-US" dirty="0"/>
              <a:t>(3), 1526–1543. </a:t>
            </a:r>
            <a:r>
              <a:rPr lang="en-US" dirty="0">
                <a:hlinkClick r:id="rId2"/>
              </a:rPr>
              <a:t>https://doi.org/10.1177/14614448231196863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149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8C4AE-5633-3539-6D6C-93A1D7871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998-6B89-B07A-F226-CF5472AB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772CC-2198-3AB1-6FBC-FE1B7F4E2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RQs</a:t>
            </a:r>
          </a:p>
          <a:p>
            <a:pPr lvl="1"/>
            <a:r>
              <a:rPr lang="en-US" dirty="0">
                <a:effectLst/>
              </a:rPr>
              <a:t>Citizens who maintain healthy news diets need to:</a:t>
            </a:r>
          </a:p>
          <a:p>
            <a:pPr lvl="2"/>
            <a:r>
              <a:rPr lang="en-US" b="1" dirty="0">
                <a:effectLst/>
              </a:rPr>
              <a:t>1. Limit misinformation exposure</a:t>
            </a:r>
          </a:p>
          <a:p>
            <a:pPr lvl="2"/>
            <a:r>
              <a:rPr lang="en-US" b="1" dirty="0">
                <a:effectLst/>
              </a:rPr>
              <a:t>2. Seek news from ideologically diverse sources</a:t>
            </a:r>
          </a:p>
          <a:p>
            <a:pPr lvl="1"/>
            <a:r>
              <a:rPr lang="en-US" dirty="0">
                <a:effectLst/>
              </a:rPr>
              <a:t>But what’s the relationship between the two?</a:t>
            </a:r>
          </a:p>
          <a:p>
            <a:r>
              <a:rPr lang="en-US" dirty="0">
                <a:effectLst/>
              </a:rPr>
              <a:t>Findings</a:t>
            </a:r>
          </a:p>
          <a:p>
            <a:pPr lvl="1"/>
            <a:r>
              <a:rPr lang="en-US" dirty="0"/>
              <a:t>Three things that we want:</a:t>
            </a:r>
          </a:p>
          <a:p>
            <a:pPr lvl="2"/>
            <a:r>
              <a:rPr lang="en-US" dirty="0"/>
              <a:t>Read more news</a:t>
            </a:r>
          </a:p>
          <a:p>
            <a:pPr lvl="2"/>
            <a:r>
              <a:rPr lang="en-US" dirty="0"/>
              <a:t>Read more diverse news</a:t>
            </a:r>
          </a:p>
          <a:p>
            <a:pPr lvl="2"/>
            <a:r>
              <a:rPr lang="en-US" dirty="0"/>
              <a:t>Don’t read misinformation</a:t>
            </a:r>
          </a:p>
        </p:txBody>
      </p:sp>
    </p:spTree>
    <p:extLst>
      <p:ext uri="{BB962C8B-B14F-4D97-AF65-F5344CB8AC3E}">
        <p14:creationId xmlns:p14="http://schemas.microsoft.com/office/powerpoint/2010/main" val="212068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2AC71-1D08-ECD3-865A-BDD1875FB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2DBF-C943-A525-1BDC-04973DDF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6EB2F-9D72-9DA2-5BB4-116863F0E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RQs</a:t>
            </a:r>
          </a:p>
          <a:p>
            <a:pPr lvl="1"/>
            <a:r>
              <a:rPr lang="en-US" dirty="0">
                <a:effectLst/>
              </a:rPr>
              <a:t>Citizens who maintain healthy news diets need to:</a:t>
            </a:r>
          </a:p>
          <a:p>
            <a:pPr lvl="2"/>
            <a:r>
              <a:rPr lang="en-US" b="1" dirty="0">
                <a:effectLst/>
              </a:rPr>
              <a:t>1. Limit misinformation exposure</a:t>
            </a:r>
          </a:p>
          <a:p>
            <a:pPr lvl="2"/>
            <a:r>
              <a:rPr lang="en-US" b="1" dirty="0">
                <a:effectLst/>
              </a:rPr>
              <a:t>2. Seek news from ideologically diverse sources</a:t>
            </a:r>
          </a:p>
          <a:p>
            <a:pPr lvl="1"/>
            <a:r>
              <a:rPr lang="en-US" dirty="0">
                <a:effectLst/>
              </a:rPr>
              <a:t>But what’s the relationship between the two?</a:t>
            </a:r>
          </a:p>
          <a:p>
            <a:r>
              <a:rPr lang="en-US" dirty="0">
                <a:effectLst/>
              </a:rPr>
              <a:t>Findings</a:t>
            </a:r>
          </a:p>
          <a:p>
            <a:pPr lvl="1"/>
            <a:r>
              <a:rPr lang="en-US" dirty="0"/>
              <a:t>Three things that we want: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Read more news</a:t>
            </a:r>
          </a:p>
          <a:p>
            <a:pPr lvl="2">
              <a:buFont typeface="Wingdings" pitchFamily="2" charset="2"/>
              <a:buChar char="ü"/>
            </a:pPr>
            <a:r>
              <a:rPr lang="en-US" dirty="0"/>
              <a:t>Read more diverse news</a:t>
            </a:r>
          </a:p>
          <a:p>
            <a:pPr lvl="2">
              <a:buFont typeface="System Font Regular"/>
              <a:buChar char="⤫"/>
            </a:pPr>
            <a:r>
              <a:rPr lang="en-US" dirty="0"/>
              <a:t>Don’t read misinformation</a:t>
            </a:r>
          </a:p>
          <a:p>
            <a:pPr lvl="1"/>
            <a:r>
              <a:rPr lang="en-US" dirty="0"/>
              <a:t>But we cannot get all three things together, at least now based on observed data</a:t>
            </a:r>
          </a:p>
          <a:p>
            <a:pPr lvl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9727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98F3-1EB0-0674-401E-4AD48B81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FE8-55E4-1025-8D42-C9DA09A50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Web Browsing Tracking Panel Data</a:t>
            </a:r>
          </a:p>
          <a:p>
            <a:r>
              <a:rPr lang="en-US" dirty="0"/>
              <a:t>N ~ 140,000 unique users in the US</a:t>
            </a:r>
          </a:p>
          <a:p>
            <a:r>
              <a:rPr lang="en-US" dirty="0"/>
              <a:t>January to December of 2018</a:t>
            </a:r>
          </a:p>
          <a:p>
            <a:r>
              <a:rPr lang="en-US" dirty="0"/>
              <a:t>Nielsen</a:t>
            </a:r>
          </a:p>
          <a:p>
            <a:r>
              <a:rPr lang="en-US" dirty="0"/>
              <a:t>Representative of the US population with weights</a:t>
            </a:r>
          </a:p>
          <a:p>
            <a:r>
              <a:rPr lang="en-US" dirty="0"/>
              <a:t>URL-level granularity</a:t>
            </a:r>
          </a:p>
          <a:p>
            <a:r>
              <a:rPr lang="en-US" dirty="0"/>
              <a:t>What they visit, as well as how long (in seconds) they spent visiting those pages</a:t>
            </a:r>
          </a:p>
          <a:p>
            <a:r>
              <a:rPr lang="en-US" dirty="0"/>
              <a:t>Demographic attributes: gender, age, education, race, ethnicity, and income</a:t>
            </a:r>
          </a:p>
          <a:p>
            <a:r>
              <a:rPr lang="en-US" dirty="0"/>
              <a:t>Repeated observations for the same individuals</a:t>
            </a:r>
          </a:p>
        </p:txBody>
      </p:sp>
    </p:spTree>
    <p:extLst>
      <p:ext uri="{BB962C8B-B14F-4D97-AF65-F5344CB8AC3E}">
        <p14:creationId xmlns:p14="http://schemas.microsoft.com/office/powerpoint/2010/main" val="196373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65CE5-A4E2-9426-F8E2-C7A226C81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3AB9-CFB0-C010-D8D5-4938EBCC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E20A5-A3F1-2103-57F8-4215E2673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Measure 1: </a:t>
            </a:r>
            <a:r>
              <a:rPr lang="en-US" dirty="0" err="1"/>
              <a:t>Misinfo</a:t>
            </a:r>
            <a:r>
              <a:rPr lang="en-US" dirty="0"/>
              <a:t> Exposure</a:t>
            </a:r>
          </a:p>
          <a:p>
            <a:r>
              <a:rPr lang="en-US" dirty="0"/>
              <a:t>Lists of misinformation website: Grinberg et al. (2019) and </a:t>
            </a:r>
            <a:r>
              <a:rPr lang="en-US" dirty="0" err="1"/>
              <a:t>NewsGuard</a:t>
            </a:r>
            <a:endParaRPr lang="en-US" dirty="0"/>
          </a:p>
          <a:p>
            <a:pPr lvl="1"/>
            <a:r>
              <a:rPr lang="en-US" dirty="0"/>
              <a:t>Grinberg et al. (2019): N = 510 domains from journalistic outlets and prior research (Allcott &amp; Gentzkow, 2017; Guess et al., 2018)</a:t>
            </a:r>
          </a:p>
          <a:p>
            <a:pPr lvl="1"/>
            <a:r>
              <a:rPr lang="en-US" dirty="0" err="1"/>
              <a:t>NewsGuard</a:t>
            </a:r>
            <a:r>
              <a:rPr lang="en-US" dirty="0"/>
              <a:t>: Web domains trust score from 0-100; Lower than 60 means unreliable</a:t>
            </a:r>
          </a:p>
          <a:p>
            <a:pPr marL="0" indent="0">
              <a:buNone/>
            </a:pPr>
            <a:r>
              <a:rPr lang="en-US" dirty="0"/>
              <a:t>Measure 2: (Reliable) News Exposure</a:t>
            </a:r>
          </a:p>
          <a:p>
            <a:r>
              <a:rPr lang="en-US" dirty="0"/>
              <a:t>Lists of news website: five previous published studies (</a:t>
            </a:r>
            <a:r>
              <a:rPr lang="en-US" dirty="0" err="1"/>
              <a:t>Bakshy</a:t>
            </a:r>
            <a:r>
              <a:rPr lang="en-US" dirty="0"/>
              <a:t> et al., 2015; Budak et al., 2016; Grinberg et al., 2019; Peterson et al., 2021; Yang et al., 2020)</a:t>
            </a:r>
          </a:p>
          <a:p>
            <a:r>
              <a:rPr lang="en-US" dirty="0"/>
              <a:t>N = 813 domains, but only N = 707 (87%) was visited at least once by our panelists</a:t>
            </a:r>
          </a:p>
        </p:txBody>
      </p:sp>
    </p:spTree>
    <p:extLst>
      <p:ext uri="{BB962C8B-B14F-4D97-AF65-F5344CB8AC3E}">
        <p14:creationId xmlns:p14="http://schemas.microsoft.com/office/powerpoint/2010/main" val="1491616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DD994-164A-A86D-F7C4-AA445292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F13D-0C9D-B87B-1CC9-0CAA4538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CCAE0-7BF2-F2B4-B9D0-9FE1C35D0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Measure 1: </a:t>
            </a:r>
            <a:r>
              <a:rPr lang="en-US" dirty="0" err="1"/>
              <a:t>Misinfo</a:t>
            </a:r>
            <a:r>
              <a:rPr lang="en-US" dirty="0"/>
              <a:t> Exposure</a:t>
            </a:r>
          </a:p>
          <a:p>
            <a:r>
              <a:rPr lang="en-US" dirty="0"/>
              <a:t>Lists of misinformation website: Grinberg et al. (2019) and </a:t>
            </a:r>
            <a:r>
              <a:rPr lang="en-US" dirty="0" err="1"/>
              <a:t>NewsGuard</a:t>
            </a:r>
            <a:endParaRPr lang="en-US" dirty="0"/>
          </a:p>
          <a:p>
            <a:pPr lvl="1"/>
            <a:r>
              <a:rPr lang="en-US" dirty="0"/>
              <a:t>Grinberg et al. (2019): N = 510 domains from journalistic outlets and prior research (Allcott &amp; Gentzkow, 2017; Guess et al., 2018)</a:t>
            </a:r>
          </a:p>
          <a:p>
            <a:pPr lvl="1"/>
            <a:r>
              <a:rPr lang="en-US" dirty="0" err="1"/>
              <a:t>NewsGuard</a:t>
            </a:r>
            <a:r>
              <a:rPr lang="en-US" dirty="0"/>
              <a:t>: Web domains trust score from 0-100; Lower than 60 means unreliable</a:t>
            </a:r>
          </a:p>
          <a:p>
            <a:pPr marL="0" indent="0">
              <a:buNone/>
            </a:pPr>
            <a:r>
              <a:rPr lang="en-US" dirty="0"/>
              <a:t>Measure 2: (Reliable) News Exposure</a:t>
            </a:r>
          </a:p>
          <a:p>
            <a:r>
              <a:rPr lang="en-US" dirty="0"/>
              <a:t>Lists of news website: five previous published studies (</a:t>
            </a:r>
            <a:r>
              <a:rPr lang="en-US" dirty="0" err="1"/>
              <a:t>Bakshy</a:t>
            </a:r>
            <a:r>
              <a:rPr lang="en-US" dirty="0"/>
              <a:t> et al., 2015; Budak et al., 2016; Grinberg et al., 2019; Peterson et al., 2021; Yang et al., 2020)</a:t>
            </a:r>
          </a:p>
          <a:p>
            <a:r>
              <a:rPr lang="en-US" dirty="0"/>
              <a:t>N = 813 domains, but only N = 707 (87%) was visited at least once by our panelists</a:t>
            </a:r>
          </a:p>
        </p:txBody>
      </p:sp>
    </p:spTree>
    <p:extLst>
      <p:ext uri="{BB962C8B-B14F-4D97-AF65-F5344CB8AC3E}">
        <p14:creationId xmlns:p14="http://schemas.microsoft.com/office/powerpoint/2010/main" val="373183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9CE8-4DDA-EEB0-3D3A-DF27D2ED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reliable news -&gt; More misinformation exposure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3E5030-E4BB-92AA-EB80-062F17442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487" y="1983670"/>
            <a:ext cx="71010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9FC85-7C6E-A467-8685-BF06E1242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931E-664B-1805-0DEA-A33EC826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6A58-0B2E-E8EA-90FE-959DD5891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Measure 3: Ideological Scores of News Domains</a:t>
            </a:r>
          </a:p>
          <a:p>
            <a:r>
              <a:rPr lang="en-US" dirty="0"/>
              <a:t>Ad Fontes (e.g., Aslett et al., 2022)</a:t>
            </a:r>
          </a:p>
          <a:p>
            <a:pPr lvl="1"/>
            <a:r>
              <a:rPr lang="en-US" dirty="0"/>
              <a:t>Samples articles on news domains’ websites and employs an ideologically balanced panel of experts to rate news article’s ideological slant</a:t>
            </a:r>
          </a:p>
          <a:p>
            <a:pPr lvl="1"/>
            <a:r>
              <a:rPr lang="en-US" dirty="0"/>
              <a:t>Ranges from -38.5 (most extreme liberal bias) to +38.5 (most extreme conservative bias)</a:t>
            </a:r>
          </a:p>
          <a:p>
            <a:r>
              <a:rPr lang="en-US" dirty="0"/>
              <a:t>Audience-based measure of news domain bias (e.g., Tyler et al., 2021; Yang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560143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33B17-1568-3F8D-F83A-4CA3BFDE0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B44F-34FB-6BC5-ADA0-329ECA75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Ideological Scores of News Domains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E82709-1F08-3E6F-B836-EB547CFBF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776" y="1446397"/>
            <a:ext cx="5040447" cy="504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36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A981D-744F-293E-6EE7-2F087BF5A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9F75-A230-8D47-7B89-01A175AC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43C2F-45D4-4C6E-5BD1-587A8AD68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Measure 4: Diversity of News Diets</a:t>
            </a:r>
          </a:p>
          <a:p>
            <a:r>
              <a:rPr lang="en-US" dirty="0"/>
              <a:t>Pairwise ideological distance for news pages visited by the panelists by month</a:t>
            </a:r>
          </a:p>
          <a:p>
            <a:pPr lvl="1"/>
            <a:r>
              <a:rPr lang="en-US" dirty="0"/>
              <a:t>If panelist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accessed three pages in month </a:t>
            </a:r>
            <a:r>
              <a:rPr lang="en-US" i="1" dirty="0"/>
              <a:t>m</a:t>
            </a:r>
            <a:r>
              <a:rPr lang="en-US" dirty="0"/>
              <a:t> from the Activist Post, BuzzFeed, and the New York Times, we first calculate the ideological distance between each pair of these outlets, and then average the pairwise distances to a summary statistic for panelist </a:t>
            </a:r>
            <a:r>
              <a:rPr lang="en-US" i="1" dirty="0" err="1"/>
              <a:t>i</a:t>
            </a:r>
            <a:r>
              <a:rPr lang="en-US" dirty="0"/>
              <a:t> in month </a:t>
            </a:r>
            <a:r>
              <a:rPr lang="en-US" i="1" dirty="0"/>
              <a:t>m</a:t>
            </a:r>
          </a:p>
          <a:p>
            <a:pPr lvl="1"/>
            <a:r>
              <a:rPr lang="en-US" dirty="0"/>
              <a:t>Smaller when accessing ideologically similar domains</a:t>
            </a:r>
          </a:p>
          <a:p>
            <a:pPr lvl="1"/>
            <a:r>
              <a:rPr lang="en-US" dirty="0"/>
              <a:t>Larger when accessing ideologically diverse domains</a:t>
            </a:r>
          </a:p>
        </p:txBody>
      </p:sp>
    </p:spTree>
    <p:extLst>
      <p:ext uri="{BB962C8B-B14F-4D97-AF65-F5344CB8AC3E}">
        <p14:creationId xmlns:p14="http://schemas.microsoft.com/office/powerpoint/2010/main" val="2095980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5686-D0A1-5EF4-C7BF-7B5F8E7B4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0DF3-D51D-1C73-4013-1480A262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6BC5-99A6-892F-24CF-951BA85DA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669030" cy="4351338"/>
          </a:xfrm>
        </p:spPr>
        <p:txBody>
          <a:bodyPr>
            <a:normAutofit/>
          </a:bodyPr>
          <a:lstStyle/>
          <a:p>
            <a:r>
              <a:rPr lang="en-US" dirty="0"/>
              <a:t>Group 1</a:t>
            </a:r>
          </a:p>
          <a:p>
            <a:pPr lvl="1"/>
            <a:r>
              <a:rPr lang="en-US" dirty="0"/>
              <a:t>Gretchen Corcoran</a:t>
            </a:r>
          </a:p>
          <a:p>
            <a:pPr lvl="1"/>
            <a:r>
              <a:rPr lang="en-US" dirty="0"/>
              <a:t>Jikai Sun</a:t>
            </a:r>
          </a:p>
          <a:p>
            <a:pPr lvl="1"/>
            <a:r>
              <a:rPr lang="en-US" dirty="0"/>
              <a:t>Shreepriya Dogra</a:t>
            </a:r>
          </a:p>
          <a:p>
            <a:pPr lvl="1"/>
            <a:r>
              <a:rPr lang="en-US" dirty="0" err="1"/>
              <a:t>Jialu</a:t>
            </a:r>
            <a:r>
              <a:rPr lang="en-US" dirty="0"/>
              <a:t> Fan</a:t>
            </a:r>
          </a:p>
          <a:p>
            <a:r>
              <a:rPr lang="en-US" dirty="0"/>
              <a:t>Group 2</a:t>
            </a:r>
          </a:p>
          <a:p>
            <a:pPr lvl="1"/>
            <a:r>
              <a:rPr lang="en-US" dirty="0"/>
              <a:t>Jiacheng Huang</a:t>
            </a:r>
          </a:p>
          <a:p>
            <a:pPr lvl="1"/>
            <a:r>
              <a:rPr lang="en-US" dirty="0"/>
              <a:t>Paulina Vergara Buitrago</a:t>
            </a:r>
          </a:p>
          <a:p>
            <a:pPr lvl="1"/>
            <a:r>
              <a:rPr lang="en-US" dirty="0"/>
              <a:t>Jong Won Lee</a:t>
            </a:r>
          </a:p>
          <a:p>
            <a:pPr lvl="1"/>
            <a:r>
              <a:rPr lang="en-US" dirty="0"/>
              <a:t>Eun Sun Kyoung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5AE864-4C68-99A7-B2CE-9E78C12C31BD}"/>
              </a:ext>
            </a:extLst>
          </p:cNvPr>
          <p:cNvSpPr txBox="1">
            <a:spLocks/>
          </p:cNvSpPr>
          <p:nvPr/>
        </p:nvSpPr>
        <p:spPr>
          <a:xfrm>
            <a:off x="4776978" y="1825625"/>
            <a:ext cx="36690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 3</a:t>
            </a:r>
          </a:p>
          <a:p>
            <a:pPr lvl="1"/>
            <a:r>
              <a:rPr lang="en-US" dirty="0"/>
              <a:t>Sijin Chen</a:t>
            </a:r>
          </a:p>
          <a:p>
            <a:pPr lvl="1"/>
            <a:r>
              <a:rPr lang="en-US" dirty="0"/>
              <a:t>Michael Ofori</a:t>
            </a:r>
          </a:p>
          <a:p>
            <a:pPr lvl="1"/>
            <a:r>
              <a:rPr lang="en-US" dirty="0"/>
              <a:t>Jinny Zhang</a:t>
            </a:r>
          </a:p>
          <a:p>
            <a:pPr lvl="1"/>
            <a:r>
              <a:rPr lang="en-US" dirty="0" err="1"/>
              <a:t>Dongwook</a:t>
            </a:r>
            <a:r>
              <a:rPr lang="en-US" dirty="0"/>
              <a:t> Kim</a:t>
            </a:r>
          </a:p>
          <a:p>
            <a:r>
              <a:rPr lang="en-US" dirty="0"/>
              <a:t>Group 4</a:t>
            </a:r>
          </a:p>
          <a:p>
            <a:pPr lvl="1"/>
            <a:r>
              <a:rPr lang="en-US" dirty="0"/>
              <a:t>Raj Wahlquist</a:t>
            </a:r>
          </a:p>
          <a:p>
            <a:pPr lvl="1"/>
            <a:r>
              <a:rPr lang="en-US" dirty="0"/>
              <a:t>Nicole Marie </a:t>
            </a:r>
            <a:r>
              <a:rPr lang="en-US" dirty="0" err="1"/>
              <a:t>Klevanskaya</a:t>
            </a:r>
            <a:endParaRPr lang="en-US" dirty="0"/>
          </a:p>
          <a:p>
            <a:pPr lvl="1"/>
            <a:r>
              <a:rPr lang="en-US" dirty="0"/>
              <a:t>Wenhui Cheng</a:t>
            </a:r>
          </a:p>
          <a:p>
            <a:pPr lvl="1"/>
            <a:r>
              <a:rPr lang="en-US" dirty="0"/>
              <a:t>Rita </a:t>
            </a:r>
            <a:r>
              <a:rPr lang="en-US" dirty="0" err="1"/>
              <a:t>Rongwei</a:t>
            </a:r>
            <a:r>
              <a:rPr lang="en-US" dirty="0"/>
              <a:t> Tang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BF076-E960-DF23-3DBF-B8F1A52BA94F}"/>
              </a:ext>
            </a:extLst>
          </p:cNvPr>
          <p:cNvSpPr txBox="1">
            <a:spLocks/>
          </p:cNvSpPr>
          <p:nvPr/>
        </p:nvSpPr>
        <p:spPr>
          <a:xfrm>
            <a:off x="628650" y="5354255"/>
            <a:ext cx="7886700" cy="1138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Mixed background and coding skills</a:t>
            </a:r>
          </a:p>
          <a:p>
            <a:r>
              <a:rPr lang="en-US"/>
              <a:t>Group members who are confident in their coding skills, please help other members during the afternoon coding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35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7410-52A0-6031-AEBB-82A0D23E9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CFE4-377E-9319-851A-22D55F32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of News Diets (Ideological Distance)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84A666-711B-15BB-EF81-63779C6B9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8421" y="1498246"/>
            <a:ext cx="5187158" cy="51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CC545-4B08-8F72-6B6E-76E42F160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33F2-6E52-0F40-CC6B-67F57CE3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10C68-0DC5-7BBA-5A6E-6E11EB256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Measure 5: Demographic Variables</a:t>
            </a:r>
          </a:p>
          <a:p>
            <a:r>
              <a:rPr lang="en-US" dirty="0"/>
              <a:t>Gender, age, education, employment status, race, ethnicity, and income</a:t>
            </a:r>
          </a:p>
          <a:p>
            <a:r>
              <a:rPr lang="en-US" dirty="0"/>
              <a:t>Panelists’ partisan leaning:</a:t>
            </a:r>
          </a:p>
          <a:p>
            <a:pPr lvl="1"/>
            <a:r>
              <a:rPr lang="en-US" dirty="0"/>
              <a:t>Instead of self-disclosed party affiliation, we extrapolate the partisan leaning of our panelists by averaging ideological scores of the news pages they visited each month</a:t>
            </a:r>
          </a:p>
          <a:p>
            <a:r>
              <a:rPr lang="en-US" dirty="0"/>
              <a:t>More flexible and granular:</a:t>
            </a:r>
          </a:p>
          <a:p>
            <a:pPr lvl="1"/>
            <a:r>
              <a:rPr lang="en-US" dirty="0"/>
              <a:t>It can change from month to month (if news diets change)</a:t>
            </a:r>
          </a:p>
          <a:p>
            <a:pPr lvl="1"/>
            <a:r>
              <a:rPr lang="en-US" dirty="0"/>
              <a:t>Differentiate individuals that would otherwise look identical in their party affiliation based on self-reports</a:t>
            </a:r>
          </a:p>
        </p:txBody>
      </p:sp>
    </p:spTree>
    <p:extLst>
      <p:ext uri="{BB962C8B-B14F-4D97-AF65-F5344CB8AC3E}">
        <p14:creationId xmlns:p14="http://schemas.microsoft.com/office/powerpoint/2010/main" val="941245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972AD-B675-7C3F-2AD4-7506B09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5DA39-9A88-D299-402F-A516D7663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variables we have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FE1C-61F5-E49C-9516-6A7FFA0F7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Variable 1 (DV): Misinformation Exposure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Number of unreliable pages accessed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Time spent on those pages</a:t>
            </a:r>
          </a:p>
          <a:p>
            <a:pPr marL="0" indent="0">
              <a:buNone/>
            </a:pPr>
            <a:r>
              <a:rPr lang="en-US" dirty="0"/>
              <a:t>Variable 2 (IV): Number of news pages accessed</a:t>
            </a:r>
          </a:p>
          <a:p>
            <a:pPr marL="0" indent="0">
              <a:buNone/>
            </a:pPr>
            <a:r>
              <a:rPr lang="en-US" dirty="0"/>
              <a:t>Variable 3 (IV): Ideological Distance (among visited pages)</a:t>
            </a:r>
          </a:p>
          <a:p>
            <a:pPr marL="0" indent="0">
              <a:buNone/>
            </a:pPr>
            <a:r>
              <a:rPr lang="en-US" dirty="0"/>
              <a:t>Variables 4: Demographic Variables (including partisan leaning)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Linear mixed effects model, with panelist ID and month as random effects. All variables were scaled and log-transformed where appropriate.</a:t>
            </a:r>
          </a:p>
        </p:txBody>
      </p:sp>
    </p:spTree>
    <p:extLst>
      <p:ext uri="{BB962C8B-B14F-4D97-AF65-F5344CB8AC3E}">
        <p14:creationId xmlns:p14="http://schemas.microsoft.com/office/powerpoint/2010/main" val="269989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D84B6-B549-8492-B6D2-FDA4C1198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C117-3B05-20FE-C01D-3EF6731C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diverse news diets -&gt; More misinformation exposure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AC678A-302E-5942-1C88-B7D7AE751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508" y="1814335"/>
            <a:ext cx="7324983" cy="493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0C798-1672-16C7-0671-5C6925677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177D-791C-4924-5ABB-6C81E442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within-person effects?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171259-4F89-4758-0CB3-831D685FA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476" y="1588557"/>
            <a:ext cx="7341048" cy="47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2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D117F-711B-7DC0-009D-6A1FDCF33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A0F7F-F192-2DBC-FA56-0FDD92D5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where we start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377BB-51C9-3060-0D46-4DDB766D7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3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3D1EA-5164-DC13-FE99-B35F0F847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5F36-0418-FC7E-C017-3234EDBC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where we start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66A61-EDAC-F9B4-5444-7955986F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from </a:t>
            </a:r>
            <a:r>
              <a:rPr lang="en-US" dirty="0">
                <a:solidFill>
                  <a:srgbClr val="FF0000"/>
                </a:solidFill>
              </a:rPr>
              <a:t>Data</a:t>
            </a:r>
          </a:p>
          <a:p>
            <a:r>
              <a:rPr lang="en-US" dirty="0"/>
              <a:t>Harmony Labs is a nonprofit media research lab, that regularly posts CFPs for dataset access</a:t>
            </a:r>
          </a:p>
          <a:p>
            <a:r>
              <a:rPr lang="en-US" dirty="0"/>
              <a:t>Access to their Nielsen Web panel data (~ 140,000 unique users in the United States; what they visit at the URL level for the year 2018 &amp; their demographic and weight)</a:t>
            </a:r>
          </a:p>
          <a:p>
            <a:endParaRPr lang="en-US" dirty="0"/>
          </a:p>
          <a:p>
            <a:r>
              <a:rPr lang="en-US" dirty="0"/>
              <a:t>From data to question (Tian and I): “the paradox between cross-cutting news consumption and misinformation exposure”</a:t>
            </a:r>
          </a:p>
          <a:p>
            <a:r>
              <a:rPr lang="en-US" dirty="0"/>
              <a:t>From question to method (Sandra): average clustering coefficient Lydon-Staley et al. (2021) or pairwise ideological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BBC9E-B8E5-A9A8-02C9-FFC26355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841843"/>
            <a:ext cx="7772400" cy="94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2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F123-E417-4EAD-929A-E3113358E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F044-5A7A-E939-BA01-84F0A8B8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BBF8-72B5-558B-569F-5D5ADC790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Zhou, A., Capizzo, L. W., Page, T. G., &amp; Toth, E. L. (2023). Exploring public relations research topics and inter-cluster dynamics through computational modeling (2010-2020): A study based on two SSCI journals. </a:t>
            </a:r>
            <a:r>
              <a:rPr lang="en-US" i="1" dirty="0"/>
              <a:t>Journal of Public Relations Research</a:t>
            </a:r>
            <a:r>
              <a:rPr lang="en-US" dirty="0"/>
              <a:t>, </a:t>
            </a:r>
            <a:r>
              <a:rPr lang="en-US" i="1" dirty="0"/>
              <a:t>35</a:t>
            </a:r>
            <a:r>
              <a:rPr lang="en-US" dirty="0"/>
              <a:t>(3), 135–161. </a:t>
            </a:r>
            <a:r>
              <a:rPr lang="en-US" dirty="0">
                <a:hlinkClick r:id="rId2"/>
              </a:rPr>
              <a:t>https://doi.org/10.1080/1062726X.2023.2180373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1767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Case: Zhou et al. (2023)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Exploring PR research topics via topic modeling</a:t>
            </a:r>
          </a:p>
          <a:p>
            <a:r>
              <a:rPr dirty="0"/>
              <a:t>Use STM to identify topics and clusters</a:t>
            </a:r>
          </a:p>
          <a:p>
            <a:r>
              <a:rPr dirty="0"/>
              <a:t>Compare topic distributions across journals</a:t>
            </a:r>
            <a:r>
              <a:rPr lang="en-US" dirty="0"/>
              <a:t> and time</a:t>
            </a:r>
            <a:endParaRPr dirty="0"/>
          </a:p>
          <a:p>
            <a:r>
              <a:rPr lang="en-US" dirty="0"/>
              <a:t>Network simulation to test </a:t>
            </a:r>
            <a:r>
              <a:rPr dirty="0"/>
              <a:t>inter-cluster dynamics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620-18B7-1BF0-F7B5-68C5C9437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EEEC-42E4-1D80-3A2C-DACA2542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 &amp; Findings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2EA03-BA39-0C60-B3A6-0B08BE0C1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topics do public relations scholars study?</a:t>
            </a:r>
          </a:p>
          <a:p>
            <a:r>
              <a:rPr lang="en-US" dirty="0"/>
              <a:t>What clusters/themes emerge?</a:t>
            </a:r>
          </a:p>
          <a:p>
            <a:r>
              <a:rPr lang="en-US" dirty="0"/>
              <a:t>Do these clusters/themes intersect with each other?</a:t>
            </a:r>
          </a:p>
        </p:txBody>
      </p:sp>
    </p:spTree>
    <p:extLst>
      <p:ext uri="{BB962C8B-B14F-4D97-AF65-F5344CB8AC3E}">
        <p14:creationId xmlns:p14="http://schemas.microsoft.com/office/powerpoint/2010/main" val="103600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Learning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CSS a paradigm? What does that mean?</a:t>
            </a:r>
          </a:p>
          <a:p>
            <a:r>
              <a:rPr lang="en-US" dirty="0"/>
              <a:t>Watts (2017): Solution-Oriented Social Science</a:t>
            </a:r>
          </a:p>
          <a:p>
            <a:r>
              <a:rPr lang="en-US" dirty="0"/>
              <a:t>Wallach (2018): CSS ≠ CS + Social Data</a:t>
            </a:r>
          </a:p>
          <a:p>
            <a:r>
              <a:rPr lang="en-US" dirty="0"/>
              <a:t>Methodological Triangulation and Mixed Methods</a:t>
            </a:r>
          </a:p>
          <a:p>
            <a:r>
              <a:rPr lang="en-US" dirty="0"/>
              <a:t>Social Good and the Politics of Knowledge</a:t>
            </a:r>
          </a:p>
          <a:p>
            <a:r>
              <a:rPr lang="en-US" dirty="0"/>
              <a:t>What’s Next? Large Language Models, Ethics, and Scale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4186D-68F0-2524-957F-69CF4C63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4560-8B90-15D8-94AB-54EBFC65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 &amp; Findings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101E-580A-D57C-79A1-D72CF3BD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topics do public relations scholars study?</a:t>
            </a:r>
          </a:p>
          <a:p>
            <a:r>
              <a:rPr lang="en-US" dirty="0"/>
              <a:t>What clusters/themes emerge?</a:t>
            </a:r>
          </a:p>
          <a:p>
            <a:r>
              <a:rPr lang="en-US" dirty="0"/>
              <a:t>Do these clusters/themes intersect with each other?</a:t>
            </a:r>
          </a:p>
          <a:p>
            <a:endParaRPr lang="en-US" dirty="0"/>
          </a:p>
          <a:p>
            <a:r>
              <a:rPr lang="en-US" dirty="0"/>
              <a:t>Identify 65 topics</a:t>
            </a:r>
          </a:p>
          <a:p>
            <a:r>
              <a:rPr lang="en-US" dirty="0"/>
              <a:t>These 65 topics cluster into 9 subfields</a:t>
            </a:r>
          </a:p>
          <a:p>
            <a:r>
              <a:rPr lang="en-US" dirty="0"/>
              <a:t>These subfields do not talk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387615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A215C-E309-837B-9A4A-5D64431E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2C6E-1309-19D3-BCF1-EBA36DF1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B5BA0-F297-48FA-48F7-8524E81CF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Scraping Data</a:t>
            </a:r>
          </a:p>
          <a:p>
            <a:pPr lvl="1"/>
            <a:r>
              <a:rPr lang="en-US" dirty="0"/>
              <a:t>Time: from 2010 to 2020</a:t>
            </a:r>
          </a:p>
          <a:p>
            <a:pPr lvl="1"/>
            <a:r>
              <a:rPr lang="en-US" dirty="0"/>
              <a:t>Journals:</a:t>
            </a:r>
          </a:p>
          <a:p>
            <a:pPr lvl="2"/>
            <a:r>
              <a:rPr lang="en-US" dirty="0"/>
              <a:t>Public Relations Review (PRR)</a:t>
            </a:r>
          </a:p>
          <a:p>
            <a:pPr lvl="2"/>
            <a:r>
              <a:rPr lang="en-US" dirty="0"/>
              <a:t>Journal of Public Relations Research (JPRR)</a:t>
            </a:r>
          </a:p>
          <a:p>
            <a:pPr lvl="1"/>
            <a:r>
              <a:rPr lang="en-US" dirty="0"/>
              <a:t>1093 papers from PRR and 200 from JPRR</a:t>
            </a:r>
          </a:p>
          <a:p>
            <a:pPr lvl="1"/>
            <a:r>
              <a:rPr lang="en-US" dirty="0"/>
              <a:t>7,400,685 words</a:t>
            </a:r>
          </a:p>
        </p:txBody>
      </p:sp>
    </p:spTree>
    <p:extLst>
      <p:ext uri="{BB962C8B-B14F-4D97-AF65-F5344CB8AC3E}">
        <p14:creationId xmlns:p14="http://schemas.microsoft.com/office/powerpoint/2010/main" val="3657596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03972-8CD3-7875-9F99-65CE56C99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74088-8C26-788C-33A4-8CD1096E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1D06-C300-E6E9-BE03-A35CC313E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1: Structural Topic Modeling</a:t>
            </a:r>
          </a:p>
          <a:p>
            <a:pPr lvl="1"/>
            <a:r>
              <a:rPr lang="en-US" dirty="0"/>
              <a:t>We identified 65 topics, such as</a:t>
            </a:r>
          </a:p>
          <a:p>
            <a:pPr lvl="2"/>
            <a:r>
              <a:rPr lang="en-US" dirty="0"/>
              <a:t>“Twitter” “Facebook”</a:t>
            </a:r>
          </a:p>
          <a:p>
            <a:pPr lvl="2"/>
            <a:r>
              <a:rPr lang="en-US" dirty="0"/>
              <a:t>“Relationship management” “Nonprofit Management”</a:t>
            </a:r>
          </a:p>
          <a:p>
            <a:pPr lvl="2"/>
            <a:r>
              <a:rPr lang="en-US" dirty="0"/>
              <a:t>“Image Repair” “Situational Crisis Communication Theory”</a:t>
            </a:r>
          </a:p>
        </p:txBody>
      </p:sp>
    </p:spTree>
    <p:extLst>
      <p:ext uri="{BB962C8B-B14F-4D97-AF65-F5344CB8AC3E}">
        <p14:creationId xmlns:p14="http://schemas.microsoft.com/office/powerpoint/2010/main" val="280296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147CB-AEAA-C584-7C8D-8DDB8F95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0AFF-970A-AB74-1988-22C14F93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5B29A-6978-7117-42F9-A77FEB192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1: Structural Topic Modeling</a:t>
            </a:r>
          </a:p>
          <a:p>
            <a:pPr lvl="1"/>
            <a:r>
              <a:rPr lang="en-US" dirty="0"/>
              <a:t>We identified 65 topics, such as</a:t>
            </a:r>
          </a:p>
          <a:p>
            <a:pPr lvl="2"/>
            <a:r>
              <a:rPr lang="en-US" dirty="0"/>
              <a:t>“Twitter” “Facebook” </a:t>
            </a:r>
            <a:r>
              <a:rPr lang="en-US" dirty="0">
                <a:solidFill>
                  <a:srgbClr val="FF0000"/>
                </a:solidFill>
              </a:rPr>
              <a:t>--- “Digital Media”</a:t>
            </a:r>
          </a:p>
          <a:p>
            <a:pPr lvl="2"/>
            <a:r>
              <a:rPr lang="en-US" dirty="0"/>
              <a:t>“Relationship management” “Nonprofit Management” </a:t>
            </a:r>
            <a:r>
              <a:rPr lang="en-US" dirty="0">
                <a:solidFill>
                  <a:srgbClr val="FF0000"/>
                </a:solidFill>
              </a:rPr>
              <a:t>---  “Strategic Management”</a:t>
            </a:r>
          </a:p>
          <a:p>
            <a:pPr lvl="2"/>
            <a:r>
              <a:rPr lang="en-US" dirty="0"/>
              <a:t>“Image Repair” “Situational Crisis Communication Theory” </a:t>
            </a:r>
            <a:r>
              <a:rPr lang="en-US" dirty="0">
                <a:solidFill>
                  <a:srgbClr val="FF0000"/>
                </a:solidFill>
              </a:rPr>
              <a:t>--- “Crisis Comm”</a:t>
            </a:r>
          </a:p>
        </p:txBody>
      </p:sp>
    </p:spTree>
    <p:extLst>
      <p:ext uri="{BB962C8B-B14F-4D97-AF65-F5344CB8AC3E}">
        <p14:creationId xmlns:p14="http://schemas.microsoft.com/office/powerpoint/2010/main" val="2613895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FEE5F-2AB2-7F82-EE60-DE6AAB9D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1A91-056B-A6A8-F63C-92B0FC9F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652DC-70E1-4067-A4B1-34C298AE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1: Structural Topic Modeling</a:t>
            </a:r>
          </a:p>
          <a:p>
            <a:pPr lvl="1"/>
            <a:r>
              <a:rPr lang="en-US" dirty="0"/>
              <a:t>We identified 65 topics, such as</a:t>
            </a:r>
          </a:p>
          <a:p>
            <a:pPr lvl="2"/>
            <a:r>
              <a:rPr lang="en-US" dirty="0"/>
              <a:t>“Twitter” “Facebook” </a:t>
            </a:r>
            <a:r>
              <a:rPr lang="en-US" dirty="0">
                <a:solidFill>
                  <a:srgbClr val="FF0000"/>
                </a:solidFill>
              </a:rPr>
              <a:t>--- “Digital Media”</a:t>
            </a:r>
          </a:p>
          <a:p>
            <a:pPr lvl="2"/>
            <a:r>
              <a:rPr lang="en-US" dirty="0"/>
              <a:t>“Relationship management” “Nonprofit Management” </a:t>
            </a:r>
            <a:r>
              <a:rPr lang="en-US" dirty="0">
                <a:solidFill>
                  <a:srgbClr val="FF0000"/>
                </a:solidFill>
              </a:rPr>
              <a:t>---  “Strategic Management”</a:t>
            </a:r>
          </a:p>
          <a:p>
            <a:pPr lvl="2"/>
            <a:r>
              <a:rPr lang="en-US" dirty="0"/>
              <a:t>“Image Repair” “Situational Crisis Communication Theory” </a:t>
            </a:r>
            <a:r>
              <a:rPr lang="en-US" dirty="0">
                <a:solidFill>
                  <a:srgbClr val="FF0000"/>
                </a:solidFill>
              </a:rPr>
              <a:t>--- “Crisis Comm”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&lt;Like, comment, and share on Facebook: How each behavior differs from the other&gt; is detected to have:</a:t>
            </a:r>
          </a:p>
          <a:p>
            <a:pPr lvl="2"/>
            <a:r>
              <a:rPr lang="en-US" dirty="0"/>
              <a:t>Digital Media (73.7%)</a:t>
            </a:r>
          </a:p>
          <a:p>
            <a:pPr lvl="2"/>
            <a:r>
              <a:rPr lang="en-US" dirty="0"/>
              <a:t>Strategic Management (18.7%)</a:t>
            </a:r>
          </a:p>
          <a:p>
            <a:pPr lvl="2"/>
            <a:r>
              <a:rPr lang="en-US" dirty="0"/>
              <a:t>Public Relations Professionalism (0.1%), Crisis Communication (2.3%), Internal Communication (0.8%), Global Public Relations (0.0%), Rhetoric and Philosophy (0.1%), Media Relations (0.2%), Critical Studies (0.0%)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74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3A5BD-B75E-66D4-A0F5-19B3ECB5B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DA97-A73B-EE4F-37DB-5DAC9A84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7985B-D2CB-B9A7-968E-1BA674D23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2: Inter-Cluster Network Analysis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1A42341-A61D-A1EA-1BA9-27046804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619"/>
          <a:stretch>
            <a:fillRect/>
          </a:stretch>
        </p:blipFill>
        <p:spPr>
          <a:xfrm>
            <a:off x="362881" y="2621411"/>
            <a:ext cx="5608886" cy="2676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46F5685-A8AD-5DB9-79B6-02BB997E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228" y="2750107"/>
            <a:ext cx="2828085" cy="25476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2943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0BBEF-76B4-4367-5928-89E728FF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20FE-BEFA-9AC1-E5D5-D931C294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303F9-C167-0C41-277F-96F1FBEF1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2: Inter-Cluster Network Analysis</a:t>
            </a:r>
          </a:p>
          <a:p>
            <a:endParaRPr lang="en-US" dirty="0"/>
          </a:p>
        </p:txBody>
      </p:sp>
      <p:pic>
        <p:nvPicPr>
          <p:cNvPr id="6" name="NetworkVis.pdf" descr="NetworkVis.pdf">
            <a:extLst>
              <a:ext uri="{FF2B5EF4-FFF2-40B4-BE49-F238E27FC236}">
                <a16:creationId xmlns:a16="http://schemas.microsoft.com/office/drawing/2014/main" id="{EC054598-7222-98F9-E4C4-504E6D6F8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230" y="2432092"/>
            <a:ext cx="4085539" cy="40607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5599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FA700-98FB-6E28-7B9A-CA894D95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BF51-6AEE-B49D-2E04-66E902F3E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9333-2A67-DB59-79E7-F7719699C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3: Network Simulation</a:t>
            </a:r>
          </a:p>
        </p:txBody>
      </p:sp>
      <p:pic>
        <p:nvPicPr>
          <p:cNvPr id="4" name="Appendix_1.JPG" descr="Appendix_1.JPG">
            <a:extLst>
              <a:ext uri="{FF2B5EF4-FFF2-40B4-BE49-F238E27FC236}">
                <a16:creationId xmlns:a16="http://schemas.microsoft.com/office/drawing/2014/main" id="{7CECE45F-F7AF-3E6B-E85D-98527B1D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34" y="2661596"/>
            <a:ext cx="7189133" cy="26486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6214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8F6F8-9887-F6C9-23BA-E9CE2DC3C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662D-2F80-323B-45A9-6F637A98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CFBB-2B7E-AEF0-2AFA-17F515B22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3: Network Simulation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For each article, cluster proportions add up to 100%</a:t>
            </a:r>
          </a:p>
          <a:p>
            <a:pPr lvl="1"/>
            <a:r>
              <a:rPr lang="en-US" dirty="0"/>
              <a:t>For each cluster, its proportion across all articles remains the same</a:t>
            </a:r>
          </a:p>
        </p:txBody>
      </p:sp>
      <p:graphicFrame>
        <p:nvGraphicFramePr>
          <p:cNvPr id="5" name="Table 1">
            <a:extLst>
              <a:ext uri="{FF2B5EF4-FFF2-40B4-BE49-F238E27FC236}">
                <a16:creationId xmlns:a16="http://schemas.microsoft.com/office/drawing/2014/main" id="{759FB087-FD74-987C-A5CB-DA98D3C3E3A5}"/>
              </a:ext>
            </a:extLst>
          </p:cNvPr>
          <p:cNvGraphicFramePr/>
          <p:nvPr/>
        </p:nvGraphicFramePr>
        <p:xfrm>
          <a:off x="628650" y="3084723"/>
          <a:ext cx="7886700" cy="3304294"/>
        </p:xfrm>
        <a:graphic>
          <a:graphicData uri="http://schemas.openxmlformats.org/drawingml/2006/table">
            <a:tbl>
              <a:tblPr firstRow="1" firstCol="1">
                <a:tableStyleId>{616DA210-FB5B-4158-B5E0-FEB733F419BA}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Cluster 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4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7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8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9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Paper 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1292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Paper 1293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49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8ABA6-150E-147B-DCE3-EAD1EFF4E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8BD9-56DC-9C01-1DA0-8B9BFDF4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0D9C-A4BE-B3F7-A834-834B9C981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3: Network Simulation</a:t>
            </a:r>
          </a:p>
          <a:p>
            <a:pPr lvl="1"/>
            <a:r>
              <a:rPr lang="en-US" dirty="0"/>
              <a:t>For each article, cluster proportions add up to 100%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For each cluster, its proportion across all articles remains the same</a:t>
            </a:r>
          </a:p>
        </p:txBody>
      </p:sp>
      <p:graphicFrame>
        <p:nvGraphicFramePr>
          <p:cNvPr id="5" name="Table 1">
            <a:extLst>
              <a:ext uri="{FF2B5EF4-FFF2-40B4-BE49-F238E27FC236}">
                <a16:creationId xmlns:a16="http://schemas.microsoft.com/office/drawing/2014/main" id="{1CB178D8-1D5A-9B37-6E5B-90EC81F37635}"/>
              </a:ext>
            </a:extLst>
          </p:cNvPr>
          <p:cNvGraphicFramePr/>
          <p:nvPr/>
        </p:nvGraphicFramePr>
        <p:xfrm>
          <a:off x="628650" y="3084723"/>
          <a:ext cx="7886700" cy="3304294"/>
        </p:xfrm>
        <a:graphic>
          <a:graphicData uri="http://schemas.openxmlformats.org/drawingml/2006/table">
            <a:tbl>
              <a:tblPr firstRow="1" firstCol="1">
                <a:tableStyleId>{616DA210-FB5B-4158-B5E0-FEB733F419BA}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Cluster 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4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7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8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9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Paper 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1292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Paper 1293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40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C4A0-CC21-1BD6-CD2A-1334031D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Paradigm?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EFC9D-7101-A0AC-44C9-412B6AFDD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Thomas Kuhn (1962): Paradigms are frameworks that guide scientific inquiry: what questions are asked, how they’re answered, and what counts as “progress.”</a:t>
            </a:r>
          </a:p>
          <a:p>
            <a:r>
              <a:rPr lang="en-US" dirty="0"/>
              <a:t>CSS is more than a toolkit—it’s a shift in:</a:t>
            </a:r>
          </a:p>
          <a:p>
            <a:pPr lvl="1"/>
            <a:r>
              <a:rPr lang="en-US" dirty="0"/>
              <a:t>Objects of study (e.g., behavior, interaction, policy outcomes)</a:t>
            </a:r>
          </a:p>
          <a:p>
            <a:pPr lvl="1"/>
            <a:r>
              <a:rPr lang="en-US" dirty="0"/>
              <a:t>Evidence (e.g., digital exhaust, embedded sensors)</a:t>
            </a:r>
          </a:p>
          <a:p>
            <a:pPr lvl="1"/>
            <a:r>
              <a:rPr lang="en-US" dirty="0"/>
              <a:t>Methods (e.g., machine learning, agent-based models)</a:t>
            </a:r>
          </a:p>
          <a:p>
            <a:pPr lvl="1"/>
            <a:r>
              <a:rPr lang="en-US" dirty="0"/>
              <a:t>Epistemology (e.g., hybrid of prediction and explanation)</a:t>
            </a:r>
          </a:p>
        </p:txBody>
      </p:sp>
    </p:spTree>
    <p:extLst>
      <p:ext uri="{BB962C8B-B14F-4D97-AF65-F5344CB8AC3E}">
        <p14:creationId xmlns:p14="http://schemas.microsoft.com/office/powerpoint/2010/main" val="113884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72651-AFC3-B084-3598-093DE13C5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D3B5-5415-7750-062F-ECA111FE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CC12E-9B5D-57C0-84A9-43F097D40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3: Network Simulation</a:t>
            </a:r>
          </a:p>
          <a:p>
            <a:pPr lvl="1"/>
            <a:r>
              <a:rPr lang="en-US" dirty="0"/>
              <a:t>For each article, cluster proportions add up to 100%</a:t>
            </a:r>
          </a:p>
          <a:p>
            <a:pPr lvl="1"/>
            <a:r>
              <a:rPr lang="en-US" dirty="0"/>
              <a:t>For each cluster, its proportion across all articles remains the same</a:t>
            </a:r>
          </a:p>
        </p:txBody>
      </p:sp>
      <p:graphicFrame>
        <p:nvGraphicFramePr>
          <p:cNvPr id="5" name="Table 1">
            <a:extLst>
              <a:ext uri="{FF2B5EF4-FFF2-40B4-BE49-F238E27FC236}">
                <a16:creationId xmlns:a16="http://schemas.microsoft.com/office/drawing/2014/main" id="{C0CF3BA3-55AB-A7FD-60F1-C19A95C54460}"/>
              </a:ext>
            </a:extLst>
          </p:cNvPr>
          <p:cNvGraphicFramePr/>
          <p:nvPr/>
        </p:nvGraphicFramePr>
        <p:xfrm>
          <a:off x="628650" y="3084723"/>
          <a:ext cx="7886700" cy="3304294"/>
        </p:xfrm>
        <a:graphic>
          <a:graphicData uri="http://schemas.openxmlformats.org/drawingml/2006/table">
            <a:tbl>
              <a:tblPr firstRow="1" firstCol="1">
                <a:tableStyleId>{616DA210-FB5B-4158-B5E0-FEB733F419BA}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Cluster 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Cluster 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4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7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8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9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Paper 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[i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j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2438338" rtl="0" eaLnBrk="1" fontAlgn="auto" latinLnBrk="0" hangingPunct="1">
                        <a:lnSpc>
                          <a:spcPct val="90000"/>
                        </a:lnSpc>
                        <a:spcBef>
                          <a:spcPts val="4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[i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j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1292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2438338" rtl="0" eaLnBrk="1" fontAlgn="auto" latinLnBrk="0" hangingPunct="1">
                        <a:lnSpc>
                          <a:spcPct val="90000"/>
                        </a:lnSpc>
                        <a:spcBef>
                          <a:spcPts val="4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[i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j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2438338" rtl="0" eaLnBrk="1" fontAlgn="auto" latinLnBrk="0" hangingPunct="1">
                        <a:lnSpc>
                          <a:spcPct val="90000"/>
                        </a:lnSpc>
                        <a:spcBef>
                          <a:spcPts val="4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[i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j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Paper 1293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06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D5FD9-65E1-E09F-B2F9-D4666743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575F-1848-317B-74D9-75793967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805B4-22E8-7E8F-EAB7-984E1E201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3: Network Simulation</a:t>
            </a:r>
          </a:p>
          <a:p>
            <a:pPr lvl="1"/>
            <a:r>
              <a:rPr lang="en-US" dirty="0"/>
              <a:t>For each article, cluster proportions add up to 100%</a:t>
            </a:r>
          </a:p>
          <a:p>
            <a:pPr lvl="1"/>
            <a:r>
              <a:rPr lang="en-US" dirty="0"/>
              <a:t>For each cluster, its proportion across all articles remains the same</a:t>
            </a:r>
          </a:p>
        </p:txBody>
      </p:sp>
      <p:graphicFrame>
        <p:nvGraphicFramePr>
          <p:cNvPr id="5" name="Table 1">
            <a:extLst>
              <a:ext uri="{FF2B5EF4-FFF2-40B4-BE49-F238E27FC236}">
                <a16:creationId xmlns:a16="http://schemas.microsoft.com/office/drawing/2014/main" id="{CA1F86BB-6C32-F515-D57E-5310659D7B47}"/>
              </a:ext>
            </a:extLst>
          </p:cNvPr>
          <p:cNvGraphicFramePr/>
          <p:nvPr/>
        </p:nvGraphicFramePr>
        <p:xfrm>
          <a:off x="628650" y="3084723"/>
          <a:ext cx="7886700" cy="3304294"/>
        </p:xfrm>
        <a:graphic>
          <a:graphicData uri="http://schemas.openxmlformats.org/drawingml/2006/table">
            <a:tbl>
              <a:tblPr firstRow="1" firstCol="1">
                <a:tableStyleId>{616DA210-FB5B-4158-B5E0-FEB733F419BA}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Cluster 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Cluster 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4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7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8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Cluster 9</a:t>
                      </a: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1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Paper 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[i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j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en-US" sz="1600" i="0" dirty="0"/>
                        <a:t> - ∆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2438338" rtl="0" eaLnBrk="1" fontAlgn="auto" latinLnBrk="0" hangingPunct="1">
                        <a:lnSpc>
                          <a:spcPct val="90000"/>
                        </a:lnSpc>
                        <a:spcBef>
                          <a:spcPts val="4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[i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j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en-US" sz="1600" i="0" dirty="0"/>
                        <a:t> + ∆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chemeClr val="tx1"/>
                          </a:solidFill>
                        </a:rPr>
                        <a:t>Paper 1292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2438338" rtl="0" eaLnBrk="1" fontAlgn="auto" latinLnBrk="0" hangingPunct="1">
                        <a:lnSpc>
                          <a:spcPct val="90000"/>
                        </a:lnSpc>
                        <a:spcBef>
                          <a:spcPts val="4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[i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j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en-US" sz="1600" i="0" dirty="0"/>
                        <a:t> + ∆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2438338" rtl="0" eaLnBrk="1" fontAlgn="auto" latinLnBrk="0" hangingPunct="1">
                        <a:lnSpc>
                          <a:spcPct val="90000"/>
                        </a:lnSpc>
                        <a:spcBef>
                          <a:spcPts val="4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24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[i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, j</a:t>
                      </a:r>
                      <a:r>
                        <a:rPr lang="en-US" sz="16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en-US" sz="1600" i="0" dirty="0"/>
                        <a:t> - ∆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042"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chemeClr val="tx1"/>
                          </a:solidFill>
                        </a:rPr>
                        <a:t>Paper 1293</a:t>
                      </a: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tc>
                  <a:txBody>
                    <a:bodyPr/>
                    <a:lstStyle/>
                    <a:p>
                      <a:pPr algn="ctr"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2400">
                          <a:solidFill>
                            <a:srgbClr val="000000"/>
                          </a:solidFill>
                        </a:defRPr>
                      </a:pPr>
                      <a:endParaRPr sz="1200" dirty="0">
                        <a:solidFill>
                          <a:schemeClr val="tx1"/>
                        </a:solidFill>
                      </a:endParaRPr>
                    </a:p>
                  </a:txBody>
                  <a:tcPr marL="19050" marR="19050" marT="19050" marB="1905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873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0427A-6A11-0F6E-C546-EE25412D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D938-6AF7-BEE8-7854-61790E77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9881-A28F-7183-A611-3AAC126CA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3: Network Simulation</a:t>
            </a:r>
          </a:p>
          <a:p>
            <a:pPr lvl="1"/>
            <a:r>
              <a:rPr lang="en-US" dirty="0"/>
              <a:t>For each article, cluster proportions add up to 100%</a:t>
            </a:r>
          </a:p>
          <a:p>
            <a:pPr lvl="1"/>
            <a:r>
              <a:rPr lang="en-US" dirty="0"/>
              <a:t>For each cluster, its proportion across all articles remains the same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1000 Simulated Networks / Alternative Universes/Timelines</a:t>
            </a:r>
          </a:p>
          <a:p>
            <a:r>
              <a:rPr lang="en-US" dirty="0"/>
              <a:t>95%/5% upper/lower bound as the confidence interval for tie strengths</a:t>
            </a:r>
          </a:p>
          <a:p>
            <a:r>
              <a:rPr lang="en-US" dirty="0"/>
              <a:t>We simulated “what the field’s interconnection could have been”.</a:t>
            </a:r>
          </a:p>
        </p:txBody>
      </p:sp>
    </p:spTree>
    <p:extLst>
      <p:ext uri="{BB962C8B-B14F-4D97-AF65-F5344CB8AC3E}">
        <p14:creationId xmlns:p14="http://schemas.microsoft.com/office/powerpoint/2010/main" val="3661741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9A217-8722-C942-CA27-A7A64330A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9D0B-FA5D-69D2-8977-08E942A9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F98D4-BEA1-C2EA-0283-8FD999B4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 3: Network Simulation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0D3C2588-D75D-DB36-75C6-069583FD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46867"/>
            <a:ext cx="7886700" cy="43963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9612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CF5F1-30D7-5EF5-CC79-281801A32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D393-96CD-8E82-5E5C-DB321DDD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where we start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DCC17-74B0-2648-70DA-3B78F1E60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61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99A9B-0330-BA81-A40B-177BC99E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62B5-6161-3092-5A77-D6C301579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where we start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31CD8-2722-7FA7-B9DD-05388B7BD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from </a:t>
            </a:r>
            <a:r>
              <a:rPr lang="en-US" dirty="0">
                <a:solidFill>
                  <a:srgbClr val="FF0000"/>
                </a:solidFill>
              </a:rPr>
              <a:t>Question</a:t>
            </a:r>
          </a:p>
          <a:p>
            <a:r>
              <a:rPr lang="en-US" dirty="0"/>
              <a:t>An interview study by Tyler G. Page (Connecticut) and Luke W. Capizzo (Michigan State)</a:t>
            </a:r>
          </a:p>
          <a:p>
            <a:r>
              <a:rPr lang="en-US" dirty="0"/>
              <a:t>Interviewees lamented/suspected that many single-topic/cluster review studies omitted signals of inter-topic/cluster development, and there were silos within: PR scholars do not know / work with other PR scholars.</a:t>
            </a:r>
          </a:p>
          <a:p>
            <a:r>
              <a:rPr lang="en-US" dirty="0"/>
              <a:t>Zoom call with me: “any way we can identify interactions of subfields?”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0BC86-1BF6-E38F-14AB-17C2CB40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855" y="4761883"/>
            <a:ext cx="4202289" cy="20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83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8D258-11A5-B3BD-BC39-618904DFE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336BE-546C-633E-5015-6586786D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where we start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C8FE0-58AD-5DCF-35AF-337C89F78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from </a:t>
            </a:r>
            <a:r>
              <a:rPr lang="en-US" dirty="0">
                <a:solidFill>
                  <a:srgbClr val="FF0000"/>
                </a:solidFill>
              </a:rPr>
              <a:t>Question</a:t>
            </a:r>
          </a:p>
          <a:p>
            <a:r>
              <a:rPr lang="en-US" dirty="0"/>
              <a:t>From question to method 1: “decompose articles into topics” -&gt; STM</a:t>
            </a:r>
          </a:p>
          <a:p>
            <a:r>
              <a:rPr lang="en-US" dirty="0"/>
              <a:t>From question to method 2: “intersecting topic/cluster” -&gt; Network</a:t>
            </a:r>
          </a:p>
          <a:p>
            <a:r>
              <a:rPr lang="en-US" dirty="0"/>
              <a:t>From question to method 3: “silos within” -&gt; Simulation</a:t>
            </a:r>
          </a:p>
          <a:p>
            <a:r>
              <a:rPr lang="en-US" dirty="0"/>
              <a:t>From method to data: web scraping (or contact journals) and </a:t>
            </a:r>
            <a:r>
              <a:rPr lang="en-US" i="1" dirty="0" err="1"/>
              <a:t>CrossRef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58E535-EA85-27DA-2914-E3D084528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855" y="4761883"/>
            <a:ext cx="4202289" cy="20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59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8BF0B-5880-A1A4-7AEA-702B2E70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E460-C0D0-4A5B-AD67-FA8D6254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D3C2-978E-8685-5ED8-E0A3EC9E1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Wang, S., Huang, S., Zhou, A., &amp; Metaxa, D. (2024). Lower quantity, higher quality: Auditing news content and user perceptions on Twitter/X algorithmic versus chronological timelines. </a:t>
            </a:r>
            <a:r>
              <a:rPr lang="en-US" i="1" dirty="0"/>
              <a:t>Proceedings of the ACM on Human-Computer Interaction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(CSCW2), 1–25. </a:t>
            </a:r>
            <a:r>
              <a:rPr lang="en-US" dirty="0">
                <a:hlinkClick r:id="rId2"/>
              </a:rPr>
              <a:t>https://doi.org/10.1145/3687046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0226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632BC-E9E1-B578-3F9D-DB699BB27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3009-179B-69BE-FAA0-553F749E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D4EF6-35C5-637A-C122-B8835E1DA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RQs</a:t>
            </a:r>
          </a:p>
          <a:p>
            <a:pPr lvl="1"/>
            <a:r>
              <a:rPr lang="en-US" dirty="0">
                <a:effectLst/>
              </a:rPr>
              <a:t>Two common rankings for social </a:t>
            </a:r>
            <a:r>
              <a:rPr lang="en-US" dirty="0"/>
              <a:t>media feeds:</a:t>
            </a:r>
            <a:endParaRPr lang="en-US" dirty="0">
              <a:effectLst/>
            </a:endParaRPr>
          </a:p>
          <a:p>
            <a:pPr lvl="2"/>
            <a:r>
              <a:rPr lang="en-US" dirty="0"/>
              <a:t>A</a:t>
            </a:r>
            <a:r>
              <a:rPr lang="en-US" dirty="0">
                <a:effectLst/>
              </a:rPr>
              <a:t>lgorithmic vs.</a:t>
            </a:r>
          </a:p>
          <a:p>
            <a:pPr lvl="2"/>
            <a:r>
              <a:rPr lang="en-US" dirty="0"/>
              <a:t>C</a:t>
            </a:r>
            <a:r>
              <a:rPr lang="en-US" dirty="0">
                <a:effectLst/>
              </a:rPr>
              <a:t>hronological</a:t>
            </a:r>
          </a:p>
          <a:p>
            <a:pPr lvl="1"/>
            <a:r>
              <a:rPr lang="en-US" dirty="0">
                <a:effectLst/>
              </a:rPr>
              <a:t>Algorithm Audit: How do they affect content? </a:t>
            </a:r>
          </a:p>
          <a:p>
            <a:pPr lvl="1"/>
            <a:r>
              <a:rPr lang="en-US" dirty="0">
                <a:effectLst/>
              </a:rPr>
              <a:t>User Audit: How do they affect users? </a:t>
            </a:r>
          </a:p>
          <a:p>
            <a:r>
              <a:rPr lang="en-US" dirty="0">
                <a:effectLst/>
              </a:rPr>
              <a:t>Findings</a:t>
            </a:r>
          </a:p>
          <a:p>
            <a:pPr lvl="1"/>
            <a:r>
              <a:rPr lang="en-US" dirty="0"/>
              <a:t>Tracking Twitter/X users’ algorithmic vs chronological feeds</a:t>
            </a:r>
          </a:p>
          <a:p>
            <a:pPr lvl="1"/>
            <a:r>
              <a:rPr lang="en-US" dirty="0"/>
              <a:t>Manipulating feed selection and fielding periodical surveys</a:t>
            </a:r>
          </a:p>
          <a:p>
            <a:pPr lvl="1"/>
            <a:r>
              <a:rPr lang="en-US" dirty="0"/>
              <a:t>Algorithmic feed provides less, but better (lower congruence, lower extremity, higher reliability) news URLs.</a:t>
            </a:r>
          </a:p>
          <a:p>
            <a:pPr lvl="1"/>
            <a:r>
              <a:rPr lang="en-US" dirty="0"/>
              <a:t>Changing feeds did not significantly impact user perceptions.</a:t>
            </a:r>
          </a:p>
        </p:txBody>
      </p:sp>
    </p:spTree>
    <p:extLst>
      <p:ext uri="{BB962C8B-B14F-4D97-AF65-F5344CB8AC3E}">
        <p14:creationId xmlns:p14="http://schemas.microsoft.com/office/powerpoint/2010/main" val="3597431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B8532-CE85-4707-BBE0-F059DCCA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D4F2-B229-FE8D-8E3F-9946B26D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B541-C18F-5D9E-B99D-53E943526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Intervenr</a:t>
            </a:r>
            <a:r>
              <a:rPr lang="en-US" dirty="0"/>
              <a:t> Infrastructure</a:t>
            </a:r>
          </a:p>
          <a:p>
            <a:r>
              <a:rPr lang="en-US" dirty="0"/>
              <a:t>Web App: Web interface for participant consent / onboarding / survey</a:t>
            </a:r>
          </a:p>
          <a:p>
            <a:r>
              <a:rPr lang="en-US" dirty="0"/>
              <a:t>Chrome Browser Extension: Collect URLs/engagement and assign conditions</a:t>
            </a:r>
          </a:p>
          <a:p>
            <a:r>
              <a:rPr lang="en-US" dirty="0"/>
              <a:t>Analysis Pipeline: AWS instance rehydrating </a:t>
            </a:r>
            <a:r>
              <a:rPr lang="en-US" dirty="0" err="1"/>
              <a:t>t.co</a:t>
            </a:r>
            <a:r>
              <a:rPr lang="en-US" dirty="0"/>
              <a:t> to original URLs daily</a:t>
            </a:r>
          </a:p>
        </p:txBody>
      </p:sp>
    </p:spTree>
    <p:extLst>
      <p:ext uri="{BB962C8B-B14F-4D97-AF65-F5344CB8AC3E}">
        <p14:creationId xmlns:p14="http://schemas.microsoft.com/office/powerpoint/2010/main" val="403220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801C-831F-B41F-1409-9F39CECB8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“Should social science be more solution-oriented?”</a:t>
            </a:r>
          </a:p>
          <a:p>
            <a:r>
              <a:rPr lang="en-US" dirty="0"/>
              <a:t>Traditional social science overemphasizes explanatory depth at the expense of solving real-world problems.</a:t>
            </a:r>
          </a:p>
          <a:p>
            <a:pPr lvl="1"/>
            <a:r>
              <a:rPr lang="en-US" b="1" dirty="0"/>
              <a:t>Incentive distortion:</a:t>
            </a:r>
            <a:r>
              <a:rPr lang="en-US" dirty="0"/>
              <a:t> We value elegant theory more than actionable insight.</a:t>
            </a:r>
          </a:p>
          <a:p>
            <a:pPr lvl="1"/>
            <a:r>
              <a:rPr lang="en-US" b="1" dirty="0"/>
              <a:t>Model complexity ≠ accuracy:</a:t>
            </a:r>
            <a:r>
              <a:rPr lang="en-US" dirty="0"/>
              <a:t> Simple models can work surprisingly well.</a:t>
            </a:r>
          </a:p>
          <a:p>
            <a:pPr lvl="1"/>
            <a:r>
              <a:rPr lang="en-US" b="1" dirty="0"/>
              <a:t>“Explain first” bias:</a:t>
            </a:r>
            <a:r>
              <a:rPr lang="en-US" dirty="0"/>
              <a:t> We delay solving problems, waiting for perfect understanding.</a:t>
            </a:r>
          </a:p>
          <a:p>
            <a:r>
              <a:rPr lang="en-US" dirty="0"/>
              <a:t>CSS Potential:</a:t>
            </a:r>
          </a:p>
          <a:p>
            <a:pPr lvl="1"/>
            <a:r>
              <a:rPr lang="en-US" dirty="0"/>
              <a:t>Combines prediction + experimentation + scalability</a:t>
            </a:r>
          </a:p>
          <a:p>
            <a:pPr lvl="1"/>
            <a:r>
              <a:rPr lang="en-US" dirty="0"/>
              <a:t>Enables policy simulation, rapid prototyping of interventions</a:t>
            </a:r>
          </a:p>
          <a:p>
            <a:pPr lvl="1"/>
            <a:r>
              <a:rPr lang="en-US" dirty="0"/>
              <a:t>Redefines “contribution” in terms of impact, not just theory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01AD7-A346-6153-9E16-BC866A52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Watts (2017): A Call for Reorientation</a:t>
            </a:r>
          </a:p>
        </p:txBody>
      </p:sp>
    </p:spTree>
    <p:extLst>
      <p:ext uri="{BB962C8B-B14F-4D97-AF65-F5344CB8AC3E}">
        <p14:creationId xmlns:p14="http://schemas.microsoft.com/office/powerpoint/2010/main" val="2790710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5F9B8-D573-817D-8383-F5E34130C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71B4-0CA1-3CC7-4580-809973DE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A52C84-E78C-0D4F-15E6-6CA8B65DB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17" y="2585153"/>
            <a:ext cx="1386288" cy="1986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55B4C-06F8-6236-7C41-D067D525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07" y="2574820"/>
            <a:ext cx="2811763" cy="198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CF4EB-AEA9-F823-D233-298C1650D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469" y="2457596"/>
            <a:ext cx="2811762" cy="2221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2246E5-F7F1-9C34-11C5-93004A793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389" y="2585153"/>
            <a:ext cx="1476728" cy="2116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86F62D-AF44-F1D4-E6A1-CC0DFF8DD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463" y="5125961"/>
            <a:ext cx="4614276" cy="8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68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6F1FD-D352-04EA-8ED6-922C99CB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8A4E-A665-F828-064B-058A41D9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281D1-5D17-EBBF-3667-06A648861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Study Procedure</a:t>
            </a:r>
          </a:p>
          <a:p>
            <a:r>
              <a:rPr lang="en-US" dirty="0"/>
              <a:t>Week 1: Survey 1 -&gt; Observation</a:t>
            </a:r>
          </a:p>
          <a:p>
            <a:r>
              <a:rPr lang="en-US" dirty="0"/>
              <a:t>Week 2: Survey 2 -&gt; either “For You” or “Chronological” -&gt; Survey 3</a:t>
            </a:r>
          </a:p>
          <a:p>
            <a:r>
              <a:rPr lang="en-US" dirty="0"/>
              <a:t>Week 3: either “Chronological” or “For You” -&gt; Survey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2F55A-857E-73F6-EA6D-7DC34ED3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1" y="4001294"/>
            <a:ext cx="9029057" cy="23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21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3004-66F6-5E97-CAB0-FDC760D07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522F-1A5F-D800-913F-D7267E2D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6D609-B361-326A-EF81-1E88344E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Participant Management</a:t>
            </a:r>
          </a:p>
          <a:p>
            <a:r>
              <a:rPr lang="en-US" dirty="0"/>
              <a:t>Prolific:</a:t>
            </a:r>
          </a:p>
          <a:p>
            <a:pPr lvl="1"/>
            <a:r>
              <a:rPr lang="en-US" dirty="0"/>
              <a:t>Live in the United States; At least 18 years old; Use Google Chrome as a main web browser; Use Twitter/X; Access Twitter/X from their main web browser at least a few times per week</a:t>
            </a:r>
          </a:p>
          <a:p>
            <a:pPr lvl="1"/>
            <a:r>
              <a:rPr lang="en-US" dirty="0"/>
              <a:t>822 onboard with background survey</a:t>
            </a:r>
          </a:p>
          <a:p>
            <a:pPr lvl="1"/>
            <a:r>
              <a:rPr lang="en-US" dirty="0"/>
              <a:t>243 completed at least two weeks</a:t>
            </a:r>
          </a:p>
          <a:p>
            <a:pPr lvl="1"/>
            <a:r>
              <a:rPr lang="en-US" dirty="0"/>
              <a:t>218 completed the whole 3-week study</a:t>
            </a:r>
          </a:p>
          <a:p>
            <a:r>
              <a:rPr lang="en-US" dirty="0"/>
              <a:t>$0.25 for screening survey</a:t>
            </a:r>
          </a:p>
          <a:p>
            <a:r>
              <a:rPr lang="en-US" dirty="0"/>
              <a:t>$5 for each survey; $20 maximum</a:t>
            </a:r>
          </a:p>
        </p:txBody>
      </p:sp>
    </p:spTree>
    <p:extLst>
      <p:ext uri="{BB962C8B-B14F-4D97-AF65-F5344CB8AC3E}">
        <p14:creationId xmlns:p14="http://schemas.microsoft.com/office/powerpoint/2010/main" val="2504236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14BA3-A55A-72C0-F7CA-DA4969E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1F46-8BDF-7103-EB70-4A78CC37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A459F-D364-B584-56C0-87E495DD6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Measurement System</a:t>
            </a:r>
          </a:p>
          <a:p>
            <a:r>
              <a:rPr lang="en-US" dirty="0"/>
              <a:t>Onboarding Survey:</a:t>
            </a:r>
          </a:p>
          <a:p>
            <a:pPr lvl="1"/>
            <a:r>
              <a:rPr lang="en-US" dirty="0"/>
              <a:t>Ideology (-3~+3), Age, Education, etc.</a:t>
            </a:r>
          </a:p>
          <a:p>
            <a:r>
              <a:rPr lang="en-US" dirty="0"/>
              <a:t>URL Annotation:</a:t>
            </a:r>
          </a:p>
          <a:p>
            <a:pPr lvl="1"/>
            <a:r>
              <a:rPr lang="en-US" dirty="0"/>
              <a:t>Media Bias: Ad Fontes (most liberal -42 to most conservative +42)</a:t>
            </a:r>
          </a:p>
          <a:p>
            <a:pPr lvl="1"/>
            <a:r>
              <a:rPr lang="en-US" dirty="0"/>
              <a:t>News Credibility: Ad Fontes (least credible 0 to most credible 64)</a:t>
            </a:r>
          </a:p>
          <a:p>
            <a:r>
              <a:rPr lang="en-US" dirty="0"/>
              <a:t>Between-Week Survey:</a:t>
            </a:r>
          </a:p>
          <a:p>
            <a:pPr lvl="1"/>
            <a:r>
              <a:rPr lang="en-US" dirty="0"/>
              <a:t>Perceived echo chambers</a:t>
            </a:r>
          </a:p>
          <a:p>
            <a:pPr lvl="1"/>
            <a:r>
              <a:rPr lang="en-US" dirty="0"/>
              <a:t>Media satisfaction</a:t>
            </a:r>
          </a:p>
          <a:p>
            <a:pPr lvl="1"/>
            <a:r>
              <a:rPr lang="en-US" dirty="0"/>
              <a:t>Perceived news credibility and media trust</a:t>
            </a:r>
          </a:p>
          <a:p>
            <a:pPr lvl="1"/>
            <a:r>
              <a:rPr lang="en-US" dirty="0"/>
              <a:t>Perception of the platform</a:t>
            </a:r>
          </a:p>
        </p:txBody>
      </p:sp>
    </p:spTree>
    <p:extLst>
      <p:ext uri="{BB962C8B-B14F-4D97-AF65-F5344CB8AC3E}">
        <p14:creationId xmlns:p14="http://schemas.microsoft.com/office/powerpoint/2010/main" val="3072121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D8E45-D6B0-781C-0385-3D1C0A239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A3B3A-5D9F-D4C4-2A54-3BEDE790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88168-896B-E001-2271-4A0405CB2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Dataset</a:t>
            </a:r>
          </a:p>
          <a:p>
            <a:r>
              <a:rPr lang="en-US" dirty="0"/>
              <a:t>846,494 Tweets</a:t>
            </a:r>
          </a:p>
          <a:p>
            <a:pPr lvl="1"/>
            <a:r>
              <a:rPr lang="en-US" dirty="0"/>
              <a:t>313,517 during observation (first week)</a:t>
            </a:r>
          </a:p>
          <a:p>
            <a:pPr lvl="1"/>
            <a:r>
              <a:rPr lang="en-US" dirty="0"/>
              <a:t>253,471 during first intervention (second week) </a:t>
            </a:r>
          </a:p>
          <a:p>
            <a:pPr lvl="1"/>
            <a:r>
              <a:rPr lang="en-US" dirty="0"/>
              <a:t>279,506 during second intervention (third week)</a:t>
            </a:r>
          </a:p>
          <a:p>
            <a:r>
              <a:rPr lang="en-US" dirty="0"/>
              <a:t>Users engaged (liked, commented, retweeted) 1.89% (16,014) of them</a:t>
            </a:r>
          </a:p>
          <a:p>
            <a:r>
              <a:rPr lang="en-US" dirty="0"/>
              <a:t>1.75% (14,817) tweets contained external news URLs</a:t>
            </a:r>
          </a:p>
          <a:p>
            <a:endParaRPr lang="en-US" dirty="0"/>
          </a:p>
          <a:p>
            <a:r>
              <a:rPr lang="en-US" dirty="0"/>
              <a:t>All analyses are conducted at the user level with </a:t>
            </a:r>
            <a:r>
              <a:rPr lang="en-US" dirty="0" err="1"/>
              <a:t>userID</a:t>
            </a:r>
            <a:r>
              <a:rPr lang="en-US" dirty="0"/>
              <a:t> as random effects</a:t>
            </a:r>
          </a:p>
          <a:p>
            <a:r>
              <a:rPr lang="en-US" dirty="0"/>
              <a:t>i.e., compare one participant’s natural vs. chronological vs. algorithmic</a:t>
            </a:r>
          </a:p>
        </p:txBody>
      </p:sp>
    </p:spTree>
    <p:extLst>
      <p:ext uri="{BB962C8B-B14F-4D97-AF65-F5344CB8AC3E}">
        <p14:creationId xmlns:p14="http://schemas.microsoft.com/office/powerpoint/2010/main" val="28623090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D6988-C19D-F8C2-39BB-CFFFF392E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FB80-C260-6298-6D88-22E135AC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EE006-F21C-8EC9-187D-738A1C402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News Density</a:t>
            </a:r>
          </a:p>
          <a:p>
            <a:r>
              <a:rPr lang="en-US" dirty="0"/>
              <a:t>1.6% of tweets in the algorithmic timeline contained a news URL</a:t>
            </a:r>
          </a:p>
          <a:p>
            <a:r>
              <a:rPr lang="en-US" dirty="0"/>
              <a:t>7.5% in the chronological timeline contained a news URL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the chronological/algorithmic timeline</a:t>
            </a:r>
          </a:p>
          <a:p>
            <a:r>
              <a:rPr lang="en-US" dirty="0"/>
              <a:t>Right-leaning users saw a moderate amount (13.5/11.8% of all news links) of news links from left-leaning news domains</a:t>
            </a:r>
          </a:p>
          <a:p>
            <a:r>
              <a:rPr lang="en-US" dirty="0"/>
              <a:t>Left-leaning users saw very little (1.5/2.7% of all news links) news links from right-leaning news domains</a:t>
            </a:r>
          </a:p>
        </p:txBody>
      </p:sp>
    </p:spTree>
    <p:extLst>
      <p:ext uri="{BB962C8B-B14F-4D97-AF65-F5344CB8AC3E}">
        <p14:creationId xmlns:p14="http://schemas.microsoft.com/office/powerpoint/2010/main" val="4066178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AF0C5-1BC7-752F-D8EB-347EA6777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91C9-4009-95E6-BFDD-E7FD03A6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07158-800B-E35C-D689-5E3BEBACA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Ideological Congruence</a:t>
            </a:r>
          </a:p>
          <a:p>
            <a:r>
              <a:rPr lang="en-US" dirty="0"/>
              <a:t>Weighted Congruence Score: (-3 user)*(-8.13 NYTimes) = 24.39</a:t>
            </a:r>
          </a:p>
          <a:p>
            <a:r>
              <a:rPr lang="en-US" dirty="0"/>
              <a:t>More congruent in chronological &gt; algorithmic (𝑝 = .031)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News Extremity</a:t>
            </a:r>
          </a:p>
          <a:p>
            <a:r>
              <a:rPr lang="en-US" dirty="0"/>
              <a:t>Mean Absolute Bias: |-8.13 NYTimes| = 8.13</a:t>
            </a:r>
          </a:p>
          <a:p>
            <a:r>
              <a:rPr lang="en-US" dirty="0"/>
              <a:t>More extreme in chronological &gt; algorithmic (𝑝 = .003)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News Reliability</a:t>
            </a:r>
          </a:p>
          <a:p>
            <a:r>
              <a:rPr lang="en-US" dirty="0"/>
              <a:t>? More reliable in algorithmic &gt; chronological (𝑝 &gt; .05)</a:t>
            </a:r>
          </a:p>
        </p:txBody>
      </p:sp>
    </p:spTree>
    <p:extLst>
      <p:ext uri="{BB962C8B-B14F-4D97-AF65-F5344CB8AC3E}">
        <p14:creationId xmlns:p14="http://schemas.microsoft.com/office/powerpoint/2010/main" val="4009258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7D638-0BC1-BAE8-40BF-726F0AE3B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F84F-A841-2E7F-D0B2-E0E1EB60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Audit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EC08B6-82F9-1AD3-325E-6344590A8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06" y="2472267"/>
            <a:ext cx="8529715" cy="284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D0B865-C552-1E38-E36F-B6A8E34B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116" y="1817510"/>
            <a:ext cx="1395544" cy="84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81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C7ED-EFD5-48A7-E72C-657B529D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A166-CC57-9E6A-F684-4F42C59F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E33CA-39C6-58D1-BED0-74AFE900F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Exposure</a:t>
            </a:r>
          </a:p>
          <a:p>
            <a:r>
              <a:rPr lang="en-US" dirty="0"/>
              <a:t>More news URLs in chronological &gt; algorithmic (𝑝 = .002)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 Engagement</a:t>
            </a:r>
          </a:p>
          <a:p>
            <a:r>
              <a:rPr lang="en-US" dirty="0"/>
              <a:t>More tweets and engagement (𝑝 &lt; .001) in algorithmic &gt; chronological</a:t>
            </a:r>
          </a:p>
          <a:p>
            <a:r>
              <a:rPr lang="en-US" dirty="0"/>
              <a:t>? More engagement with tweets with news URLs (𝑝 &gt; .05)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 Satisfaction</a:t>
            </a:r>
          </a:p>
          <a:p>
            <a:r>
              <a:rPr lang="en-US" dirty="0"/>
              <a:t>Users hated us enforcing timeline sorting (from 3.38 to 3.23/3.21)</a:t>
            </a:r>
          </a:p>
        </p:txBody>
      </p:sp>
    </p:spTree>
    <p:extLst>
      <p:ext uri="{BB962C8B-B14F-4D97-AF65-F5344CB8AC3E}">
        <p14:creationId xmlns:p14="http://schemas.microsoft.com/office/powerpoint/2010/main" val="769190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E6A18-5BD5-FE03-9FF6-AFF218E71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D5BF-6B6E-798C-9053-04804DBE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Audit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DD2768-0E34-80E4-4650-DA4B10272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" y="1901562"/>
            <a:ext cx="8436328" cy="421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6CBEE2-DC30-F7A5-6FB4-F5352AA3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294" y="4904153"/>
            <a:ext cx="1030111" cy="57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1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13EC5-0582-53B2-D3B7-BCB87556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Wallach (2018): CSS ≠ CS + Social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D6A51-E98B-1A7C-46A3-67883BDF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can’t just throw social data into computer science models and call it CSS.</a:t>
            </a:r>
          </a:p>
          <a:p>
            <a:r>
              <a:rPr lang="en-US" dirty="0"/>
              <a:t>Key tensions:</a:t>
            </a:r>
          </a:p>
          <a:p>
            <a:pPr lvl="1"/>
            <a:r>
              <a:rPr lang="en-US" b="1" dirty="0"/>
              <a:t>Epistemological mismatch:</a:t>
            </a:r>
            <a:r>
              <a:rPr lang="en-US" dirty="0"/>
              <a:t> CS prioritizes performance; social science prioritizes inference and interpretation.</a:t>
            </a:r>
          </a:p>
          <a:p>
            <a:pPr lvl="1"/>
            <a:r>
              <a:rPr lang="en-US" b="1" dirty="0"/>
              <a:t>Context collapse:</a:t>
            </a:r>
            <a:r>
              <a:rPr lang="en-US" dirty="0"/>
              <a:t> Scraping social media strips away the social context embedded in communication.</a:t>
            </a:r>
          </a:p>
          <a:p>
            <a:pPr lvl="1"/>
            <a:r>
              <a:rPr lang="en-US" b="1" dirty="0"/>
              <a:t>Data ≠ Truth:</a:t>
            </a:r>
            <a:r>
              <a:rPr lang="en-US" dirty="0"/>
              <a:t> What’s observable online isn’t the same as what’s meaningful offline.</a:t>
            </a:r>
          </a:p>
          <a:p>
            <a:r>
              <a:rPr lang="en-US" dirty="0"/>
              <a:t>CSS requires </a:t>
            </a:r>
            <a:r>
              <a:rPr lang="en-US" b="1" dirty="0"/>
              <a:t>bridging</a:t>
            </a:r>
            <a:r>
              <a:rPr lang="en-US" dirty="0"/>
              <a:t>—not blurring—disciplinary logics.</a:t>
            </a:r>
          </a:p>
        </p:txBody>
      </p:sp>
    </p:spTree>
    <p:extLst>
      <p:ext uri="{BB962C8B-B14F-4D97-AF65-F5344CB8AC3E}">
        <p14:creationId xmlns:p14="http://schemas.microsoft.com/office/powerpoint/2010/main" val="4190560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B0B63-2A02-EF6C-18C0-50F47E81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4C6A-B2BB-5CCD-2ABC-A052974C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EB6A1-2F8B-3941-8AB9-8E07CD144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User Perceptions of Bias</a:t>
            </a:r>
          </a:p>
          <a:p>
            <a:r>
              <a:rPr lang="en-US" dirty="0"/>
              <a:t>Perceptions of bias associated with their actual news bias (𝑝 &lt; 0.001)</a:t>
            </a:r>
          </a:p>
          <a:p>
            <a:r>
              <a:rPr lang="en-US" dirty="0"/>
              <a:t>Their exposure to news bias did not change their perceptions of:</a:t>
            </a:r>
          </a:p>
          <a:p>
            <a:pPr lvl="1"/>
            <a:r>
              <a:rPr lang="en-US" dirty="0"/>
              <a:t>The average bias of all news links available on Twitter</a:t>
            </a:r>
          </a:p>
          <a:p>
            <a:pPr lvl="1"/>
            <a:r>
              <a:rPr lang="en-US" dirty="0"/>
              <a:t>Whether the Twitter/X algorithm favors conservatives or liberals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 Perception of Credibility</a:t>
            </a:r>
          </a:p>
          <a:p>
            <a:r>
              <a:rPr lang="en-US" dirty="0"/>
              <a:t>Exposure to news of higher credibility leads to less perceived credibility (𝑝 = .012) and lower media trust (𝑝 = .002)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User Perception of Other Users</a:t>
            </a:r>
          </a:p>
          <a:p>
            <a:r>
              <a:rPr lang="en-US" dirty="0"/>
              <a:t>“A typical Republican’s timeline is less conservative than I thought.”</a:t>
            </a:r>
          </a:p>
          <a:p>
            <a:r>
              <a:rPr lang="en-US" dirty="0"/>
              <a:t>“A typical Democrat’s timeline is more liberal than I thought.”</a:t>
            </a:r>
          </a:p>
        </p:txBody>
      </p:sp>
    </p:spTree>
    <p:extLst>
      <p:ext uri="{BB962C8B-B14F-4D97-AF65-F5344CB8AC3E}">
        <p14:creationId xmlns:p14="http://schemas.microsoft.com/office/powerpoint/2010/main" val="3281067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C3D45-DC64-4A2D-15C7-69A28CDE9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D615-91FD-DF4A-029D-B0BAF72F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where we start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553EA-00BF-C4B4-77CB-6FC982F4D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60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D4A9A-F1BB-CD5D-E4A2-BE81AC45C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0873-FDDE-D7F2-FEAF-D00A6E02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where we start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58490-2C93-03E8-C04E-4C6A9407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from </a:t>
            </a:r>
            <a:r>
              <a:rPr lang="en-US" dirty="0">
                <a:solidFill>
                  <a:srgbClr val="FF0000"/>
                </a:solidFill>
              </a:rPr>
              <a:t>Method</a:t>
            </a:r>
          </a:p>
          <a:p>
            <a:r>
              <a:rPr lang="en-US" dirty="0"/>
              <a:t>Danaë (HCI, Computer Science) developed the </a:t>
            </a:r>
            <a:r>
              <a:rPr lang="en-US" dirty="0" err="1"/>
              <a:t>Intervenr</a:t>
            </a:r>
            <a:r>
              <a:rPr lang="en-US" dirty="0"/>
              <a:t> infrastructure</a:t>
            </a:r>
          </a:p>
          <a:p>
            <a:r>
              <a:rPr lang="en-US" dirty="0"/>
              <a:t>With their secondary appointment in communication, let’s audit/</a:t>
            </a:r>
            <a:r>
              <a:rPr lang="en-US" dirty="0" err="1"/>
              <a:t>intervenr</a:t>
            </a:r>
            <a:r>
              <a:rPr lang="en-US" dirty="0"/>
              <a:t> news?</a:t>
            </a:r>
          </a:p>
          <a:p>
            <a:pPr lvl="1"/>
            <a:r>
              <a:rPr lang="en-US" dirty="0"/>
              <a:t>What platform to audit?</a:t>
            </a:r>
          </a:p>
          <a:p>
            <a:pPr lvl="1"/>
            <a:r>
              <a:rPr lang="en-US" dirty="0"/>
              <a:t>What changes to make for extension/Prolific/surveys?</a:t>
            </a:r>
          </a:p>
          <a:p>
            <a:pPr lvl="1"/>
            <a:r>
              <a:rPr lang="en-US" dirty="0"/>
              <a:t>What news consumption topics should we investigate?</a:t>
            </a:r>
          </a:p>
        </p:txBody>
      </p:sp>
    </p:spTree>
    <p:extLst>
      <p:ext uri="{BB962C8B-B14F-4D97-AF65-F5344CB8AC3E}">
        <p14:creationId xmlns:p14="http://schemas.microsoft.com/office/powerpoint/2010/main" val="105353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61C8C-9C98-B709-297F-72A1CC1FE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5F11-2358-C3C4-AB82-9F1C8BD2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where we start from?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0B432-97CC-5161-5FC6-0E3C1E8E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from </a:t>
            </a:r>
            <a:r>
              <a:rPr lang="en-US" dirty="0">
                <a:solidFill>
                  <a:srgbClr val="FF0000"/>
                </a:solidFill>
              </a:rPr>
              <a:t>Method</a:t>
            </a:r>
          </a:p>
          <a:p>
            <a:r>
              <a:rPr lang="en-US" dirty="0"/>
              <a:t>From method to question: Algorithmic vs. Chronological</a:t>
            </a:r>
          </a:p>
          <a:p>
            <a:r>
              <a:rPr lang="en-US" dirty="0"/>
              <a:t>From method to data: Participants’ Twitter timelines across 3 weeks</a:t>
            </a:r>
          </a:p>
          <a:p>
            <a:r>
              <a:rPr lang="en-US" dirty="0"/>
              <a:t>From method to data: Acquiring Ad Fonte, </a:t>
            </a:r>
            <a:r>
              <a:rPr lang="en-US" dirty="0" err="1"/>
              <a:t>NewsGuard</a:t>
            </a:r>
            <a:r>
              <a:rPr lang="en-US" dirty="0"/>
              <a:t>, and comScore</a:t>
            </a:r>
          </a:p>
        </p:txBody>
      </p:sp>
    </p:spTree>
    <p:extLst>
      <p:ext uri="{BB962C8B-B14F-4D97-AF65-F5344CB8AC3E}">
        <p14:creationId xmlns:p14="http://schemas.microsoft.com/office/powerpoint/2010/main" val="4139227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5D2E7-4117-FAA8-B8D7-1CABD6946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931" y="903111"/>
            <a:ext cx="2772137" cy="201136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C0A2989-9904-A534-6AF8-E1ACA4BE99F6}"/>
              </a:ext>
            </a:extLst>
          </p:cNvPr>
          <p:cNvSpPr txBox="1">
            <a:spLocks/>
          </p:cNvSpPr>
          <p:nvPr/>
        </p:nvSpPr>
        <p:spPr>
          <a:xfrm>
            <a:off x="2308576" y="3575756"/>
            <a:ext cx="5029201" cy="284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Instead of blindly applying computational methods to social data, computational social scientists should </a:t>
            </a:r>
            <a:r>
              <a:rPr lang="en-US" dirty="0">
                <a:solidFill>
                  <a:srgbClr val="FF0000"/>
                </a:solidFill>
              </a:rPr>
              <a:t>forge synergy between question, data, and method </a:t>
            </a:r>
            <a:r>
              <a:rPr lang="en-US" dirty="0"/>
              <a:t>— starting with an interesting research question, or some invaluable data, or an innovative methodological framework — </a:t>
            </a:r>
            <a:r>
              <a:rPr lang="en-US" dirty="0">
                <a:solidFill>
                  <a:srgbClr val="FF0000"/>
                </a:solidFill>
              </a:rPr>
              <a:t>to create a research design that tells a compelling social science story.</a:t>
            </a:r>
          </a:p>
        </p:txBody>
      </p:sp>
    </p:spTree>
    <p:extLst>
      <p:ext uri="{BB962C8B-B14F-4D97-AF65-F5344CB8AC3E}">
        <p14:creationId xmlns:p14="http://schemas.microsoft.com/office/powerpoint/2010/main" val="2201952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1E389-8829-8609-6283-10ECEC3BE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2D4E2F-6607-842F-E539-34FB82F7E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5931" y="903111"/>
            <a:ext cx="2772137" cy="2011363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538943B-E747-4BAD-7654-5338011406A3}"/>
              </a:ext>
            </a:extLst>
          </p:cNvPr>
          <p:cNvSpPr txBox="1">
            <a:spLocks/>
          </p:cNvSpPr>
          <p:nvPr/>
        </p:nvSpPr>
        <p:spPr>
          <a:xfrm>
            <a:off x="880533" y="4411134"/>
            <a:ext cx="7687734" cy="1301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Computational social science &gt; computational methods / social media / big data</a:t>
            </a:r>
          </a:p>
          <a:p>
            <a:r>
              <a:rPr lang="en-US" sz="1600" dirty="0"/>
              <a:t>Research design (i.e., the “so what”) is more important than the data</a:t>
            </a:r>
          </a:p>
          <a:p>
            <a:r>
              <a:rPr lang="en-US" sz="1600" dirty="0"/>
              <a:t>CSS studies tell stories, and ask yourself if your story is compelling</a:t>
            </a:r>
          </a:p>
          <a:p>
            <a:r>
              <a:rPr lang="en-US" sz="1600" dirty="0"/>
              <a:t>If you are starting from scratch, (maybe) start from the question.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315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FA255-ACE0-3996-CAFA-E057D3686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CB4B-160C-7765-61D9-19C13A71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04A12-9410-EB53-EA0E-E2DB27CD9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discussion of CSS philosophy is too high-level, what can we do in practice when conducting our studies?</a:t>
            </a:r>
          </a:p>
          <a:p>
            <a:r>
              <a:rPr lang="en-US" dirty="0"/>
              <a:t>Some Directions I Think That Are Valuable</a:t>
            </a:r>
          </a:p>
          <a:p>
            <a:pPr lvl="1"/>
            <a:r>
              <a:rPr lang="en-US" dirty="0"/>
              <a:t>Computational Storytelling:</a:t>
            </a:r>
          </a:p>
          <a:p>
            <a:pPr lvl="2"/>
            <a:r>
              <a:rPr lang="en-US" dirty="0"/>
              <a:t>Molding data, questions, and methods simultaneously</a:t>
            </a:r>
          </a:p>
          <a:p>
            <a:pPr lvl="2"/>
            <a:r>
              <a:rPr lang="en-US" dirty="0"/>
              <a:t>One Story, Deeply Told</a:t>
            </a:r>
          </a:p>
          <a:p>
            <a:pPr lvl="1"/>
            <a:r>
              <a:rPr lang="en-US" dirty="0"/>
              <a:t>DEMM Framework (Description → Experimentation → Mediator/Moderator identification)</a:t>
            </a:r>
          </a:p>
          <a:p>
            <a:pPr lvl="1"/>
            <a:r>
              <a:rPr lang="en-US" dirty="0"/>
              <a:t>Methodological Triangulation</a:t>
            </a:r>
          </a:p>
          <a:p>
            <a:pPr lvl="1"/>
            <a:r>
              <a:rPr lang="en-US" dirty="0"/>
              <a:t>Social Good and Ethical Imperatives</a:t>
            </a:r>
          </a:p>
          <a:p>
            <a:r>
              <a:rPr lang="en-US" dirty="0"/>
              <a:t>In the end, we will touch upon LLM</a:t>
            </a:r>
          </a:p>
        </p:txBody>
      </p:sp>
    </p:spTree>
    <p:extLst>
      <p:ext uri="{BB962C8B-B14F-4D97-AF65-F5344CB8AC3E}">
        <p14:creationId xmlns:p14="http://schemas.microsoft.com/office/powerpoint/2010/main" val="3836601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8ABA2-2B59-6565-38EE-D1741659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CB4E5-43E5-399E-8A9F-730E376C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Barari</a:t>
            </a:r>
            <a:r>
              <a:rPr lang="en-US" dirty="0"/>
              <a:t>, S. (2024). Political speech from corporate America: Sparse, mostly for Democrats, and somewhat representative. </a:t>
            </a:r>
            <a:r>
              <a:rPr lang="en-US" i="1" dirty="0"/>
              <a:t>Journal of Quantitative Description: Digital Media, 4</a:t>
            </a:r>
            <a:r>
              <a:rPr lang="en-US" dirty="0"/>
              <a:t>. </a:t>
            </a:r>
            <a:r>
              <a:rPr lang="en-US" dirty="0">
                <a:hlinkClick r:id="rId2"/>
              </a:rPr>
              <a:t>https://doi.org/10.51685/jqd.2024.icwsm.5</a:t>
            </a:r>
            <a:endParaRPr lang="en-US" dirty="0"/>
          </a:p>
          <a:p>
            <a:endParaRPr lang="en-US" dirty="0"/>
          </a:p>
          <a:p>
            <a:r>
              <a:rPr lang="en-US" dirty="0"/>
              <a:t>High-resolution coding of sparse, noisy behavior</a:t>
            </a:r>
          </a:p>
          <a:p>
            <a:r>
              <a:rPr lang="en-US" dirty="0"/>
              <a:t>How careful annotation, domain understanding, and scale can come together</a:t>
            </a:r>
          </a:p>
          <a:p>
            <a:r>
              <a:rPr lang="en-US" dirty="0"/>
              <a:t>In CSS, “big” doesn’t have to mean “messy” or “shallow”</a:t>
            </a:r>
          </a:p>
          <a:p>
            <a:endParaRPr lang="en-US" dirty="0"/>
          </a:p>
          <a:p>
            <a:r>
              <a:rPr lang="en-US" dirty="0"/>
              <a:t>Sometimes the best computational study is a narrow, well-told story.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BD9F1-8D4C-07AD-D019-D76665E7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Story, Deeply Told</a:t>
            </a:r>
          </a:p>
        </p:txBody>
      </p:sp>
    </p:spTree>
    <p:extLst>
      <p:ext uri="{BB962C8B-B14F-4D97-AF65-F5344CB8AC3E}">
        <p14:creationId xmlns:p14="http://schemas.microsoft.com/office/powerpoint/2010/main" val="3438973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B3E69-E326-4960-3C5E-35338A721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A916-005E-A189-1C84-4D9AFAA9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Description → Experimentation → Mediator/Moderator identification</a:t>
            </a:r>
          </a:p>
          <a:p>
            <a:endParaRPr lang="en-US" dirty="0"/>
          </a:p>
          <a:p>
            <a:r>
              <a:rPr lang="en-US" dirty="0"/>
              <a:t>Describe the social phenomenon you are addressing</a:t>
            </a:r>
          </a:p>
          <a:p>
            <a:pPr lvl="1"/>
            <a:r>
              <a:rPr lang="en-US" dirty="0"/>
              <a:t>Collect observational data</a:t>
            </a:r>
          </a:p>
          <a:p>
            <a:pPr lvl="1"/>
            <a:r>
              <a:rPr lang="en-US" dirty="0"/>
              <a:t>Computational tools</a:t>
            </a:r>
          </a:p>
          <a:p>
            <a:pPr lvl="1"/>
            <a:r>
              <a:rPr lang="en-US" dirty="0"/>
              <a:t>Large-scale, multiple contexts</a:t>
            </a:r>
          </a:p>
          <a:p>
            <a:pPr lvl="1"/>
            <a:r>
              <a:rPr lang="en-US" dirty="0"/>
              <a:t>Simple descriptive analyses, visualizations, and correlations</a:t>
            </a:r>
          </a:p>
          <a:p>
            <a:r>
              <a:rPr lang="en-US" dirty="0"/>
              <a:t>Experiment on the mechanism you are interested in</a:t>
            </a:r>
          </a:p>
          <a:p>
            <a:pPr lvl="1"/>
            <a:r>
              <a:rPr lang="en-US" dirty="0"/>
              <a:t>Field or digital interventions that test mechanism</a:t>
            </a:r>
          </a:p>
          <a:p>
            <a:r>
              <a:rPr lang="en-US" dirty="0"/>
              <a:t>Mediator/Moderator</a:t>
            </a:r>
          </a:p>
          <a:p>
            <a:pPr lvl="1"/>
            <a:r>
              <a:rPr lang="en-US" dirty="0"/>
              <a:t>Unpack </a:t>
            </a:r>
            <a:r>
              <a:rPr lang="en-US" i="1" dirty="0"/>
              <a:t>how </a:t>
            </a:r>
            <a:r>
              <a:rPr lang="en-US" dirty="0"/>
              <a:t>and </a:t>
            </a:r>
            <a:r>
              <a:rPr lang="en-US" i="1" dirty="0"/>
              <a:t>for whom </a:t>
            </a:r>
            <a:r>
              <a:rPr lang="en-US" dirty="0"/>
              <a:t>effects operate</a:t>
            </a:r>
          </a:p>
          <a:p>
            <a:pPr lvl="1"/>
            <a:endParaRPr lang="en-US" dirty="0"/>
          </a:p>
          <a:p>
            <a:r>
              <a:rPr lang="en-US" dirty="0"/>
              <a:t>CSS often begins with a description, but must not stop there.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B59161-FBBA-18E2-7251-85AB9E5F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DEMM Framework</a:t>
            </a:r>
          </a:p>
        </p:txBody>
      </p:sp>
    </p:spTree>
    <p:extLst>
      <p:ext uri="{BB962C8B-B14F-4D97-AF65-F5344CB8AC3E}">
        <p14:creationId xmlns:p14="http://schemas.microsoft.com/office/powerpoint/2010/main" val="26011910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C75EA-076B-8153-C342-D6741A06A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92F1-4488-5691-6145-045BBFDA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Lee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87AC-C9E2-BCED-C416-B8B394FCD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04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61B3-F536-7FF8-AB94-CE5A38BA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A7C94-7170-1B11-AE2B-97A4C8985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computational social science changing the </a:t>
            </a:r>
            <a:r>
              <a:rPr lang="en-US" i="1" dirty="0"/>
              <a:t>how</a:t>
            </a:r>
            <a:r>
              <a:rPr lang="en-US" dirty="0"/>
              <a:t> and </a:t>
            </a:r>
            <a:r>
              <a:rPr lang="en-US" i="1" dirty="0"/>
              <a:t>why </a:t>
            </a:r>
            <a:r>
              <a:rPr lang="en-US" dirty="0"/>
              <a:t>we do social research—or just the </a:t>
            </a:r>
            <a:r>
              <a:rPr lang="en-US" i="1" dirty="0"/>
              <a:t>what</a:t>
            </a:r>
            <a:r>
              <a:rPr lang="en-US" dirty="0"/>
              <a:t> we research in social science?</a:t>
            </a:r>
          </a:p>
        </p:txBody>
      </p:sp>
    </p:spTree>
    <p:extLst>
      <p:ext uri="{BB962C8B-B14F-4D97-AF65-F5344CB8AC3E}">
        <p14:creationId xmlns:p14="http://schemas.microsoft.com/office/powerpoint/2010/main" val="6806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DCE78-C95B-6BF3-D383-4E2621699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020B8-408F-4629-72A6-11ECB36A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Nelson, L. K. (2020). Computational grounded theory: A methodological framework. </a:t>
            </a:r>
            <a:r>
              <a:rPr lang="en-US" i="1" dirty="0"/>
              <a:t>Sociological Methods &amp; Research, 49</a:t>
            </a:r>
            <a:r>
              <a:rPr lang="en-US" dirty="0"/>
              <a:t>(1), 3–42. https://</a:t>
            </a:r>
            <a:r>
              <a:rPr lang="en-US" dirty="0" err="1"/>
              <a:t>doi.org</a:t>
            </a:r>
            <a:r>
              <a:rPr lang="en-US" dirty="0"/>
              <a:t>/10.1177/0049124117729703</a:t>
            </a:r>
          </a:p>
          <a:p>
            <a:r>
              <a:rPr lang="en-US" dirty="0"/>
              <a:t>Ophir, Y., Walter, D., &amp; Marchant, E. R. (2020). A collaborative way of knowing: Bridging computational communication research and grounded theory ethnography. </a:t>
            </a:r>
            <a:r>
              <a:rPr lang="en-US" i="1" dirty="0"/>
              <a:t>Journal of Communication, 70</a:t>
            </a:r>
            <a:r>
              <a:rPr lang="en-US" dirty="0"/>
              <a:t>(3), 447–472. https://</a:t>
            </a:r>
            <a:r>
              <a:rPr lang="en-US" dirty="0" err="1"/>
              <a:t>doi.org</a:t>
            </a:r>
            <a:r>
              <a:rPr lang="en-US" dirty="0"/>
              <a:t>/10.1093/</a:t>
            </a:r>
            <a:r>
              <a:rPr lang="en-US" dirty="0" err="1"/>
              <a:t>joc</a:t>
            </a:r>
            <a:r>
              <a:rPr lang="en-US" dirty="0"/>
              <a:t>/jqaa013</a:t>
            </a:r>
          </a:p>
          <a:p>
            <a:r>
              <a:rPr lang="en-US" dirty="0"/>
              <a:t>Than, N., Fan, L., Law, T., Nelson, L. K., &amp; McCall, L. (2025). Updating “the future of coding”: Qualitative coding with generative large language models. </a:t>
            </a:r>
            <a:r>
              <a:rPr lang="en-US" i="1" dirty="0"/>
              <a:t>Sociological Methods &amp; Research</a:t>
            </a:r>
            <a:r>
              <a:rPr lang="en-US" dirty="0"/>
              <a:t>. https://</a:t>
            </a:r>
            <a:r>
              <a:rPr lang="en-US" dirty="0" err="1"/>
              <a:t>doi.org</a:t>
            </a:r>
            <a:r>
              <a:rPr lang="en-US" dirty="0"/>
              <a:t>/10.1177/00491241251339188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ACBD0-DB1D-9ED5-CF54-0A502AB6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Methodological Triangulation</a:t>
            </a:r>
          </a:p>
        </p:txBody>
      </p:sp>
    </p:spTree>
    <p:extLst>
      <p:ext uri="{BB962C8B-B14F-4D97-AF65-F5344CB8AC3E}">
        <p14:creationId xmlns:p14="http://schemas.microsoft.com/office/powerpoint/2010/main" val="2788376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5654C-A3AD-A95A-4276-E2781D0A2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AAC28-67EB-C2E2-D4AC-EF7F44171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ABE38-AA74-C5D0-FFF5-522AA1BB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 Good and Ethical Imperatives</a:t>
            </a:r>
          </a:p>
        </p:txBody>
      </p:sp>
    </p:spTree>
    <p:extLst>
      <p:ext uri="{BB962C8B-B14F-4D97-AF65-F5344CB8AC3E}">
        <p14:creationId xmlns:p14="http://schemas.microsoft.com/office/powerpoint/2010/main" val="1408667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BA6A-6A33-793A-9DA5-89E76C66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EE3C-C17D-BE41-42C1-850D4B43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Yang et al. (2021)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E5704D-357C-E0DE-A91E-1E6C3E0CA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75" y="1246715"/>
            <a:ext cx="4591050" cy="56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79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3A22E-9D5A-C04B-D462-EE688ABF4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1081-228E-57FB-2D2D-F1724F95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Yang et al. (2021)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CC49D-D3C4-1ED6-B0AB-CD9B7B5E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Shows that digital access (Wi-Fi in commercial spaces such as Starbucks) isn’t just passively unequal—it’s actively policed.</a:t>
            </a:r>
          </a:p>
          <a:p>
            <a:r>
              <a:rPr lang="en-US" dirty="0"/>
              <a:t>Design:</a:t>
            </a:r>
          </a:p>
          <a:p>
            <a:pPr lvl="1"/>
            <a:r>
              <a:rPr lang="en-US" dirty="0"/>
              <a:t>Treatment: Free Wi-Fi introduction at 226 chain restaurants.</a:t>
            </a:r>
          </a:p>
          <a:p>
            <a:pPr lvl="1"/>
            <a:r>
              <a:rPr lang="en-US" dirty="0"/>
              <a:t>Outcome: Change in Quality-of-Life (QoL) crime reports (e.g., loitering).</a:t>
            </a:r>
          </a:p>
          <a:p>
            <a:pPr lvl="1"/>
            <a:r>
              <a:rPr lang="en-US" dirty="0"/>
              <a:t>Controls: Fixed effects for store and month-year.</a:t>
            </a:r>
          </a:p>
          <a:p>
            <a:pPr lvl="1"/>
            <a:r>
              <a:rPr lang="en-US" dirty="0"/>
              <a:t>Quasi-experiment using geo-located crime and business license data.</a:t>
            </a:r>
          </a:p>
          <a:p>
            <a:pPr lvl="1"/>
            <a:r>
              <a:rPr lang="en-US" dirty="0"/>
              <a:t>Leverages a staggered difference-in-differences design in Chicago.</a:t>
            </a:r>
          </a:p>
          <a:p>
            <a:pPr lvl="1"/>
            <a:r>
              <a:rPr lang="en-US" dirty="0"/>
              <a:t>Contextual moderators: Racial composition and affluence of the neighborhood.</a:t>
            </a:r>
          </a:p>
        </p:txBody>
      </p:sp>
    </p:spTree>
    <p:extLst>
      <p:ext uri="{BB962C8B-B14F-4D97-AF65-F5344CB8AC3E}">
        <p14:creationId xmlns:p14="http://schemas.microsoft.com/office/powerpoint/2010/main" val="981618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838C-9651-DDD7-060A-D8E627AEE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D122-AB3C-6702-436F-B6A8FAA4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Presentation: Wang et al.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2D278-9718-9998-B185-3238C96AA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24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3359-DFBF-BD42-7BD2-1AC898E3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7121-9501-C3C6-9A07-AC9F0430C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</a:t>
            </a:r>
          </a:p>
          <a:p>
            <a:pPr lvl="1"/>
            <a:r>
              <a:rPr lang="en-US" dirty="0"/>
              <a:t>Text synthesis and augmentation</a:t>
            </a:r>
          </a:p>
          <a:p>
            <a:pPr lvl="1"/>
            <a:r>
              <a:rPr lang="en-US" dirty="0"/>
              <a:t>Multilingual content coding</a:t>
            </a:r>
          </a:p>
          <a:p>
            <a:pPr lvl="1"/>
            <a:r>
              <a:rPr lang="en-US" dirty="0"/>
              <a:t>Simulated social agents and interactions (e.g., Park et al. 2023: Generative Agents)</a:t>
            </a:r>
          </a:p>
          <a:p>
            <a:r>
              <a:rPr lang="en-US" dirty="0"/>
              <a:t>New dilemmas</a:t>
            </a:r>
          </a:p>
          <a:p>
            <a:pPr lvl="1"/>
            <a:r>
              <a:rPr lang="en-US" dirty="0"/>
              <a:t>What counts as authorship?</a:t>
            </a:r>
          </a:p>
          <a:p>
            <a:pPr lvl="1"/>
            <a:r>
              <a:rPr lang="en-US" dirty="0"/>
              <a:t>Can LLMs reinforce biases or ideologies?</a:t>
            </a:r>
          </a:p>
          <a:p>
            <a:pPr lvl="1"/>
            <a:r>
              <a:rPr lang="en-US" dirty="0"/>
              <a:t>What LLM means for social theories?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1A773-45BC-2026-75D2-C17DB2CD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AI: A New Frontier</a:t>
            </a:r>
          </a:p>
        </p:txBody>
      </p:sp>
    </p:spTree>
    <p:extLst>
      <p:ext uri="{BB962C8B-B14F-4D97-AF65-F5344CB8AC3E}">
        <p14:creationId xmlns:p14="http://schemas.microsoft.com/office/powerpoint/2010/main" val="31351950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Lab Preview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LLM coding (Jiacheng Huang guest lecture)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C827-1317-FD01-4C0F-47A03062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3832-3996-B12F-2CA6-5C8278339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discussion of CSS philosophy is too high-level, what can we do in practice when conducting our studies?</a:t>
            </a:r>
          </a:p>
          <a:p>
            <a:r>
              <a:rPr lang="en-US" dirty="0"/>
              <a:t>Some Directions I Think That Are Valuable</a:t>
            </a:r>
          </a:p>
          <a:p>
            <a:pPr lvl="1"/>
            <a:r>
              <a:rPr lang="en-US" dirty="0"/>
              <a:t>Computational Storytelling:</a:t>
            </a:r>
          </a:p>
          <a:p>
            <a:pPr lvl="2"/>
            <a:r>
              <a:rPr lang="en-US" dirty="0"/>
              <a:t>Molding data, questions, and methods simultaneously</a:t>
            </a:r>
          </a:p>
          <a:p>
            <a:pPr lvl="2"/>
            <a:r>
              <a:rPr lang="en-US" dirty="0"/>
              <a:t>One Story, Deeply Told</a:t>
            </a:r>
          </a:p>
          <a:p>
            <a:pPr lvl="1"/>
            <a:r>
              <a:rPr lang="en-US" dirty="0"/>
              <a:t>DEMM Framework (Description → Experimentation → Mediator/Moderator identification)</a:t>
            </a:r>
          </a:p>
          <a:p>
            <a:pPr lvl="1"/>
            <a:r>
              <a:rPr lang="en-US" dirty="0"/>
              <a:t>Methodological Triangulation</a:t>
            </a:r>
          </a:p>
          <a:p>
            <a:pPr lvl="1"/>
            <a:r>
              <a:rPr lang="en-US" dirty="0"/>
              <a:t>Social Good and Ethical Imperatives</a:t>
            </a:r>
          </a:p>
        </p:txBody>
      </p:sp>
    </p:spTree>
    <p:extLst>
      <p:ext uri="{BB962C8B-B14F-4D97-AF65-F5344CB8AC3E}">
        <p14:creationId xmlns:p14="http://schemas.microsoft.com/office/powerpoint/2010/main" val="311526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32A2-2D2C-F32B-EFEC-72CA4B8E8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CSS doesn’t just apply a method to a dataset—it reshapes data, questions, and methods simultaneously.</a:t>
            </a:r>
          </a:p>
          <a:p>
            <a:r>
              <a:rPr lang="en-US" dirty="0"/>
              <a:t>I will swiftly introduce three studies of mine to illustrate the point.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8F24A-9F18-61AD-69F5-DC67A9E7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Molding data, questions, and methods</a:t>
            </a:r>
          </a:p>
        </p:txBody>
      </p:sp>
    </p:spTree>
    <p:extLst>
      <p:ext uri="{BB962C8B-B14F-4D97-AF65-F5344CB8AC3E}">
        <p14:creationId xmlns:p14="http://schemas.microsoft.com/office/powerpoint/2010/main" val="2422184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6627</TotalTime>
  <Words>4360</Words>
  <Application>Microsoft Macintosh PowerPoint</Application>
  <PresentationFormat>On-screen Show (4:3)</PresentationFormat>
  <Paragraphs>517</Paragraphs>
  <Slides>76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System Font Regular</vt:lpstr>
      <vt:lpstr>Aptos</vt:lpstr>
      <vt:lpstr>Aptos Display</vt:lpstr>
      <vt:lpstr>Arial</vt:lpstr>
      <vt:lpstr>Wingdings</vt:lpstr>
      <vt:lpstr>Office Theme</vt:lpstr>
      <vt:lpstr>Day 7 - Looking Ahead</vt:lpstr>
      <vt:lpstr>Group</vt:lpstr>
      <vt:lpstr>Learning Goals</vt:lpstr>
      <vt:lpstr>What Is a Paradigm?</vt:lpstr>
      <vt:lpstr>Watts (2017): A Call for Reorientation</vt:lpstr>
      <vt:lpstr>Wallach (2018): CSS ≠ CS + Social Data</vt:lpstr>
      <vt:lpstr>What do you think?</vt:lpstr>
      <vt:lpstr>Looking Ahead</vt:lpstr>
      <vt:lpstr>Molding data, questions, and methods</vt:lpstr>
      <vt:lpstr>Study 1</vt:lpstr>
      <vt:lpstr>RQs and Findings</vt:lpstr>
      <vt:lpstr>RQs and Findings</vt:lpstr>
      <vt:lpstr>Data and Methods</vt:lpstr>
      <vt:lpstr>Data and Methods</vt:lpstr>
      <vt:lpstr>Data and Methods</vt:lpstr>
      <vt:lpstr>More reliable news -&gt; More misinformation exposure</vt:lpstr>
      <vt:lpstr>Data and Methods</vt:lpstr>
      <vt:lpstr>Ideological Scores of News Domains</vt:lpstr>
      <vt:lpstr>Data and Methods</vt:lpstr>
      <vt:lpstr>Diversity of News Diets (Ideological Distance)</vt:lpstr>
      <vt:lpstr>Data and Methods</vt:lpstr>
      <vt:lpstr>So, what variables we have now?</vt:lpstr>
      <vt:lpstr>More diverse news diets -&gt; More misinformation exposure</vt:lpstr>
      <vt:lpstr>How about within-person effects?</vt:lpstr>
      <vt:lpstr>Guess where we start from?</vt:lpstr>
      <vt:lpstr>Guess where we start from?</vt:lpstr>
      <vt:lpstr>Study 2</vt:lpstr>
      <vt:lpstr>Case: Zhou et al. (2023)</vt:lpstr>
      <vt:lpstr>RQ &amp; Findings</vt:lpstr>
      <vt:lpstr>RQ &amp; Findings</vt:lpstr>
      <vt:lpstr>Data and Methods</vt:lpstr>
      <vt:lpstr>Data and Methods</vt:lpstr>
      <vt:lpstr>Data and Methods</vt:lpstr>
      <vt:lpstr>Data and Methods</vt:lpstr>
      <vt:lpstr>Data and Methods</vt:lpstr>
      <vt:lpstr>Data and Methods</vt:lpstr>
      <vt:lpstr>Data and Methods</vt:lpstr>
      <vt:lpstr>Data and Methods</vt:lpstr>
      <vt:lpstr>Data and Methods</vt:lpstr>
      <vt:lpstr>Data and Methods</vt:lpstr>
      <vt:lpstr>Data and Methods</vt:lpstr>
      <vt:lpstr>Data and Methods</vt:lpstr>
      <vt:lpstr>Data and Methods</vt:lpstr>
      <vt:lpstr>Guess where we start from?</vt:lpstr>
      <vt:lpstr>Guess where we start from?</vt:lpstr>
      <vt:lpstr>Guess where we start from?</vt:lpstr>
      <vt:lpstr>Study 3</vt:lpstr>
      <vt:lpstr>RQs and Findings</vt:lpstr>
      <vt:lpstr>Data and Methods</vt:lpstr>
      <vt:lpstr>Data and Methods</vt:lpstr>
      <vt:lpstr>Data and Methods</vt:lpstr>
      <vt:lpstr>Data and Methods</vt:lpstr>
      <vt:lpstr>Data and Methods</vt:lpstr>
      <vt:lpstr>Data and Methods</vt:lpstr>
      <vt:lpstr>Observation Week</vt:lpstr>
      <vt:lpstr>Algorithm Audit</vt:lpstr>
      <vt:lpstr>Algorithm Audit</vt:lpstr>
      <vt:lpstr>User Audit</vt:lpstr>
      <vt:lpstr>User Audit</vt:lpstr>
      <vt:lpstr>User Audit</vt:lpstr>
      <vt:lpstr>Guess where we start from?</vt:lpstr>
      <vt:lpstr>Guess where we start from?</vt:lpstr>
      <vt:lpstr>Guess where we start from?</vt:lpstr>
      <vt:lpstr>PowerPoint Presentation</vt:lpstr>
      <vt:lpstr>PowerPoint Presentation</vt:lpstr>
      <vt:lpstr>Looking Ahead</vt:lpstr>
      <vt:lpstr>One Story, Deeply Told</vt:lpstr>
      <vt:lpstr>DEMM Framework</vt:lpstr>
      <vt:lpstr>Presentation: Lee (2021)</vt:lpstr>
      <vt:lpstr>Methodological Triangulation</vt:lpstr>
      <vt:lpstr>Social Good and Ethical Imperatives</vt:lpstr>
      <vt:lpstr>Presentation: Yang et al. (2021)</vt:lpstr>
      <vt:lpstr>Presentation: Yang et al. (2021)</vt:lpstr>
      <vt:lpstr>Presentation: Wang et al. (2022)</vt:lpstr>
      <vt:lpstr>Generative AI: A New Frontier</vt:lpstr>
      <vt:lpstr>Lab Preview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Alvin Zhou</cp:lastModifiedBy>
  <cp:revision>643</cp:revision>
  <cp:lastPrinted>2025-06-01T03:37:21Z</cp:lastPrinted>
  <dcterms:created xsi:type="dcterms:W3CDTF">2013-01-27T09:14:16Z</dcterms:created>
  <dcterms:modified xsi:type="dcterms:W3CDTF">2025-06-10T16:54:20Z</dcterms:modified>
  <cp:category/>
</cp:coreProperties>
</file>